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1.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9" r:id="rId2"/>
    <p:sldId id="258" r:id="rId3"/>
    <p:sldId id="278" r:id="rId4"/>
    <p:sldId id="381" r:id="rId5"/>
    <p:sldId id="407" r:id="rId6"/>
    <p:sldId id="400" r:id="rId7"/>
    <p:sldId id="322" r:id="rId8"/>
    <p:sldId id="408" r:id="rId9"/>
    <p:sldId id="379" r:id="rId10"/>
    <p:sldId id="412" r:id="rId11"/>
    <p:sldId id="413" r:id="rId12"/>
    <p:sldId id="414" r:id="rId13"/>
    <p:sldId id="415" r:id="rId14"/>
    <p:sldId id="398" r:id="rId15"/>
    <p:sldId id="279"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2870"/>
  </p:normalViewPr>
  <p:slideViewPr>
    <p:cSldViewPr snapToGrid="0" snapToObjects="1">
      <p:cViewPr varScale="1">
        <p:scale>
          <a:sx n="92" d="100"/>
          <a:sy n="92" d="100"/>
        </p:scale>
        <p:origin x="1320"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5E190-3816-1243-90EE-A557641B4171}" type="datetimeFigureOut">
              <a:rPr lang="en-US" smtClean="0"/>
              <a:t>7/8/18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B9E932-D7A0-3F4C-BD52-815E92BC41B4}" type="slidenum">
              <a:rPr lang="en-US" smtClean="0"/>
              <a:t>‹N°›</a:t>
            </a:fld>
            <a:endParaRPr lang="en-US"/>
          </a:p>
        </p:txBody>
      </p:sp>
    </p:spTree>
    <p:extLst>
      <p:ext uri="{BB962C8B-B14F-4D97-AF65-F5344CB8AC3E}">
        <p14:creationId xmlns:p14="http://schemas.microsoft.com/office/powerpoint/2010/main" val="111573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016/j.jtbi.2015.02.029"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doi.org/10.1007/s11229-014-0594-z" TargetMode="External"/><Relationship Id="rId4" Type="http://schemas.openxmlformats.org/officeDocument/2006/relationships/hyperlink" Target="https://doi.org/10.1093/bjps/axq034"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1093/bjps/axq03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093/bjps/axw02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080/05568640709485207"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oi.org/10.1111/japp.12114"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016/j.jtbi.2011.06.03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9E932-D7A0-3F4C-BD52-815E92BC41B4}" type="slidenum">
              <a:rPr lang="en-US" smtClean="0"/>
              <a:t>1</a:t>
            </a:fld>
            <a:endParaRPr lang="en-US"/>
          </a:p>
        </p:txBody>
      </p:sp>
    </p:spTree>
    <p:extLst>
      <p:ext uri="{BB962C8B-B14F-4D97-AF65-F5344CB8AC3E}">
        <p14:creationId xmlns:p14="http://schemas.microsoft.com/office/powerpoint/2010/main" val="350457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3CABC4-D100-BC40-81DB-28335329B241}"/>
              </a:ext>
            </a:extLst>
          </p:cNvPr>
          <p:cNvSpPr>
            <a:spLocks noGrp="1" noChangeArrowheads="1"/>
          </p:cNvSpPr>
          <p:nvPr>
            <p:ph type="sldNum" sz="quarter" idx="5"/>
          </p:nvPr>
        </p:nvSpPr>
        <p:spPr>
          <a:ln/>
        </p:spPr>
        <p:txBody>
          <a:bodyPr/>
          <a:lstStyle/>
          <a:p>
            <a:fld id="{94C69369-F09B-2049-8AAA-3FE49048167B}" type="slidenum">
              <a:rPr lang="en-US" altLang="en-US"/>
              <a:pPr/>
              <a:t>10</a:t>
            </a:fld>
            <a:endParaRPr lang="en-US" altLang="en-US"/>
          </a:p>
        </p:txBody>
      </p:sp>
      <p:sp>
        <p:nvSpPr>
          <p:cNvPr id="342018" name="Rectangle 2">
            <a:extLst>
              <a:ext uri="{FF2B5EF4-FFF2-40B4-BE49-F238E27FC236}">
                <a16:creationId xmlns:a16="http://schemas.microsoft.com/office/drawing/2014/main" id="{87F8E128-9332-D042-A57C-ADAF829FD0CD}"/>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1CFDAF9C-8C4B-5947-AD10-25B5FB3C091E}"/>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I picture the </a:t>
            </a:r>
            <a:r>
              <a:rPr lang="en-AU" dirty="0" err="1">
                <a:effectLst/>
              </a:rPr>
              <a:t>Chemotron</a:t>
            </a:r>
            <a:r>
              <a:rPr lang="en-AU" dirty="0">
                <a:effectLst/>
              </a:rPr>
              <a:t> as a good example of the earlier work that inspires the organisational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Moreno, Alvaro, and Matteo </a:t>
            </a:r>
            <a:r>
              <a:rPr lang="en-AU" dirty="0" err="1">
                <a:effectLst/>
              </a:rPr>
              <a:t>Mossio</a:t>
            </a:r>
            <a:r>
              <a:rPr lang="en-AU" dirty="0">
                <a:effectLst/>
              </a:rPr>
              <a:t>. </a:t>
            </a:r>
            <a:r>
              <a:rPr lang="en-AU" i="1" dirty="0">
                <a:effectLst/>
              </a:rPr>
              <a:t>Biological Autonomy. A Philosophical and Theoretical Enquiry</a:t>
            </a:r>
            <a:r>
              <a:rPr lang="en-AU" dirty="0">
                <a:effectLst/>
              </a:rPr>
              <a:t>. Springer, 2015.</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effectLst/>
              </a:rPr>
              <a:t>Montévil</a:t>
            </a:r>
            <a:r>
              <a:rPr lang="en-AU" dirty="0">
                <a:effectLst/>
              </a:rPr>
              <a:t>, </a:t>
            </a:r>
            <a:r>
              <a:rPr lang="en-AU" dirty="0" err="1">
                <a:effectLst/>
              </a:rPr>
              <a:t>Maël</a:t>
            </a:r>
            <a:r>
              <a:rPr lang="en-AU" dirty="0">
                <a:effectLst/>
              </a:rPr>
              <a:t>, and Matteo </a:t>
            </a:r>
            <a:r>
              <a:rPr lang="en-AU" dirty="0" err="1">
                <a:effectLst/>
              </a:rPr>
              <a:t>Mossio</a:t>
            </a:r>
            <a:r>
              <a:rPr lang="en-AU" dirty="0">
                <a:effectLst/>
              </a:rPr>
              <a:t>. “Biological Organisation as Closure of Constraints.” </a:t>
            </a:r>
            <a:r>
              <a:rPr lang="en-AU" i="1" dirty="0">
                <a:effectLst/>
              </a:rPr>
              <a:t>Journal of Theoretical Biology</a:t>
            </a:r>
            <a:r>
              <a:rPr lang="en-AU" dirty="0">
                <a:effectLst/>
              </a:rPr>
              <a:t> 372 (2015): 179–91. </a:t>
            </a:r>
            <a:r>
              <a:rPr lang="en-AU" dirty="0">
                <a:effectLst/>
                <a:hlinkClick r:id="rId3"/>
              </a:rPr>
              <a:t>https://doi.org/10.1016/j.jtbi.2015.02.029</a:t>
            </a:r>
            <a:r>
              <a:rPr lang="en-AU"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effectLst/>
              </a:rPr>
              <a:t>Saborido</a:t>
            </a:r>
            <a:r>
              <a:rPr lang="en-AU" dirty="0">
                <a:effectLst/>
              </a:rPr>
              <a:t>, Cristian, Matteo </a:t>
            </a:r>
            <a:r>
              <a:rPr lang="en-AU" dirty="0" err="1">
                <a:effectLst/>
              </a:rPr>
              <a:t>Mossio</a:t>
            </a:r>
            <a:r>
              <a:rPr lang="en-AU" dirty="0">
                <a:effectLst/>
              </a:rPr>
              <a:t>, and Alvaro Moreno. “Biological Organization and Cross-Generation Functions.” </a:t>
            </a:r>
            <a:r>
              <a:rPr lang="en-AU" i="1" dirty="0">
                <a:effectLst/>
              </a:rPr>
              <a:t>The British Journal for the Philosophy of Science</a:t>
            </a:r>
            <a:r>
              <a:rPr lang="en-AU" dirty="0">
                <a:effectLst/>
              </a:rPr>
              <a:t> 62, no. 3 (2011): 583–606. </a:t>
            </a:r>
            <a:r>
              <a:rPr lang="en-AU" dirty="0">
                <a:effectLst/>
                <a:hlinkClick r:id="rId4"/>
              </a:rPr>
              <a:t>https://doi.org/10.1093/bjps/axq034</a:t>
            </a:r>
            <a:r>
              <a:rPr lang="en-AU"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effectLst/>
              </a:rPr>
              <a:t>Mossio</a:t>
            </a:r>
            <a:r>
              <a:rPr lang="en-AU" dirty="0">
                <a:effectLst/>
              </a:rPr>
              <a:t>, Matteo, Cristian </a:t>
            </a:r>
            <a:r>
              <a:rPr lang="en-AU" dirty="0" err="1">
                <a:effectLst/>
              </a:rPr>
              <a:t>Saborido</a:t>
            </a:r>
            <a:r>
              <a:rPr lang="en-AU" dirty="0">
                <a:effectLst/>
              </a:rPr>
              <a:t>, and Alvaro Moreno. “An Organizational Account of Biological Functions.” </a:t>
            </a:r>
            <a:r>
              <a:rPr lang="en-AU" i="1" dirty="0">
                <a:effectLst/>
              </a:rPr>
              <a:t>British Journal for the Philosophy of Science</a:t>
            </a:r>
            <a:r>
              <a:rPr lang="en-AU" dirty="0">
                <a:effectLst/>
              </a:rPr>
              <a:t> 60, no. 4 (2009): 813–41.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effectLst/>
              </a:rPr>
              <a:t>Mossio</a:t>
            </a:r>
            <a:r>
              <a:rPr lang="en-AU" dirty="0">
                <a:effectLst/>
              </a:rPr>
              <a:t>, Matteo, and Leonardo </a:t>
            </a:r>
            <a:r>
              <a:rPr lang="en-AU" dirty="0" err="1">
                <a:effectLst/>
              </a:rPr>
              <a:t>Bich</a:t>
            </a:r>
            <a:r>
              <a:rPr lang="en-AU" dirty="0">
                <a:effectLst/>
              </a:rPr>
              <a:t>. “What Makes Biological Organisation Teleological?” </a:t>
            </a:r>
            <a:r>
              <a:rPr lang="en-AU" i="1" dirty="0" err="1">
                <a:effectLst/>
              </a:rPr>
              <a:t>Synthese</a:t>
            </a:r>
            <a:r>
              <a:rPr lang="en-AU" dirty="0">
                <a:effectLst/>
              </a:rPr>
              <a:t> 194, no. 4 (2017): 1089–1114. </a:t>
            </a:r>
            <a:r>
              <a:rPr lang="en-AU" dirty="0">
                <a:effectLst/>
                <a:hlinkClick r:id="rId5"/>
              </a:rPr>
              <a:t>https://doi.org/10.1007/s11229-014-0594-z</a:t>
            </a:r>
            <a:r>
              <a:rPr lang="en-AU" dirty="0">
                <a:effectLst/>
              </a:rPr>
              <a:t>.</a:t>
            </a:r>
          </a:p>
          <a:p>
            <a:endParaRPr lang="en-US" altLang="en-US" dirty="0"/>
          </a:p>
        </p:txBody>
      </p:sp>
    </p:spTree>
    <p:extLst>
      <p:ext uri="{BB962C8B-B14F-4D97-AF65-F5344CB8AC3E}">
        <p14:creationId xmlns:p14="http://schemas.microsoft.com/office/powerpoint/2010/main" val="3846564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Griffiths, Paul E. “In What Sense Does ‘Nothing in Biology Make Sense except in the Light of Evolution’?” </a:t>
            </a:r>
            <a:r>
              <a:rPr lang="en-AU" i="1" dirty="0">
                <a:effectLst/>
              </a:rPr>
              <a:t>Acta </a:t>
            </a:r>
            <a:r>
              <a:rPr lang="en-AU" i="1" dirty="0" err="1">
                <a:effectLst/>
              </a:rPr>
              <a:t>Biotheoretica</a:t>
            </a:r>
            <a:r>
              <a:rPr lang="en-AU" dirty="0">
                <a:effectLst/>
              </a:rPr>
              <a:t> 57, no. 1–2 (2009): 11–32.</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Diamond, Jared. “Big-Bang Reproduction and Ageing in Male Marsupial Mice.” </a:t>
            </a:r>
            <a:r>
              <a:rPr lang="en-AU" i="1" dirty="0">
                <a:effectLst/>
              </a:rPr>
              <a:t>Nature</a:t>
            </a:r>
            <a:r>
              <a:rPr lang="en-AU" dirty="0">
                <a:effectLst/>
              </a:rPr>
              <a:t> 298, no. 5870 (1982): 115–16.</a:t>
            </a:r>
          </a:p>
          <a:p>
            <a:endParaRPr lang="en-US" dirty="0"/>
          </a:p>
        </p:txBody>
      </p:sp>
      <p:sp>
        <p:nvSpPr>
          <p:cNvPr id="4" name="Slide Number Placeholder 3"/>
          <p:cNvSpPr>
            <a:spLocks noGrp="1"/>
          </p:cNvSpPr>
          <p:nvPr>
            <p:ph type="sldNum" sz="quarter" idx="10"/>
          </p:nvPr>
        </p:nvSpPr>
        <p:spPr/>
        <p:txBody>
          <a:bodyPr/>
          <a:lstStyle/>
          <a:p>
            <a:fld id="{B1B9E932-D7A0-3F4C-BD52-815E92BC41B4}" type="slidenum">
              <a:rPr lang="en-US" smtClean="0"/>
              <a:t>11</a:t>
            </a:fld>
            <a:endParaRPr lang="en-US"/>
          </a:p>
        </p:txBody>
      </p:sp>
    </p:spTree>
    <p:extLst>
      <p:ext uri="{BB962C8B-B14F-4D97-AF65-F5344CB8AC3E}">
        <p14:creationId xmlns:p14="http://schemas.microsoft.com/office/powerpoint/2010/main" val="3831494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effectLst/>
              </a:rPr>
              <a:t>Saborido</a:t>
            </a:r>
            <a:r>
              <a:rPr lang="en-AU" dirty="0">
                <a:effectLst/>
              </a:rPr>
              <a:t>, Cristian, Matteo </a:t>
            </a:r>
            <a:r>
              <a:rPr lang="en-AU" dirty="0" err="1">
                <a:effectLst/>
              </a:rPr>
              <a:t>Mossio</a:t>
            </a:r>
            <a:r>
              <a:rPr lang="en-AU" dirty="0">
                <a:effectLst/>
              </a:rPr>
              <a:t>, and Alvaro Moreno. “Biological Organization and Cross-Generation Functions.” </a:t>
            </a:r>
            <a:r>
              <a:rPr lang="en-AU" i="1" dirty="0">
                <a:effectLst/>
              </a:rPr>
              <a:t>The British Journal for the Philosophy of Science</a:t>
            </a:r>
            <a:r>
              <a:rPr lang="en-AU" dirty="0">
                <a:effectLst/>
              </a:rPr>
              <a:t> 62, no. 3 (2011): 583–606. </a:t>
            </a:r>
            <a:r>
              <a:rPr lang="en-AU" dirty="0">
                <a:effectLst/>
                <a:hlinkClick r:id="rId3"/>
              </a:rPr>
              <a:t>https://doi.org/10.1093/bjps/axq034</a:t>
            </a:r>
            <a:r>
              <a:rPr lang="en-AU" dirty="0">
                <a:effectLst/>
              </a:rPr>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response can even be applied to organisms with alternating life-cycles – image from Image from http://</a:t>
            </a:r>
            <a:r>
              <a:rPr lang="en-US" dirty="0" err="1"/>
              <a:t>worldofschool.org</a:t>
            </a:r>
            <a:r>
              <a:rPr lang="en-US" dirty="0"/>
              <a:t>/</a:t>
            </a:r>
            <a:r>
              <a:rPr lang="en-US" dirty="0" err="1"/>
              <a:t>Life_cycle_of_animals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err="1"/>
              <a:t>Organisational</a:t>
            </a:r>
            <a:r>
              <a:rPr lang="en-US" dirty="0"/>
              <a:t> theorists can respond that the molecular pathways underlying e.g. self-immolation in Antechinus are part of a trans-generational process closed under constraints, whereas thing like cellular housekeeping functions are part of an intra-generational process closed under constraints. But the same pathways are involved in numerous physiological processes. The relation between any functions they may have in self-maintenance and their functions in self-destruction will be more like a design compromise in a multi-purpose mechanism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1B9E932-D7A0-3F4C-BD52-815E92BC41B4}" type="slidenum">
              <a:rPr lang="en-US" smtClean="0"/>
              <a:t>12</a:t>
            </a:fld>
            <a:endParaRPr lang="en-US"/>
          </a:p>
        </p:txBody>
      </p:sp>
    </p:spTree>
    <p:extLst>
      <p:ext uri="{BB962C8B-B14F-4D97-AF65-F5344CB8AC3E}">
        <p14:creationId xmlns:p14="http://schemas.microsoft.com/office/powerpoint/2010/main" val="3403374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controversially, it has been suggested that this can occur as a facultative adaptation to stress in bacteria, which would be an actual </a:t>
            </a:r>
            <a:r>
              <a:rPr lang="en-US" i="1" dirty="0"/>
              <a:t>adaptation for making your offspring less like you</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basis issue here is just what David Hull would have suggested – species are not natural kinds in the sense of types, they are historical entities – lineages.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Hull, D. L. “On Human Nature.” </a:t>
            </a:r>
            <a:r>
              <a:rPr lang="en-AU" i="1" dirty="0">
                <a:effectLst/>
              </a:rPr>
              <a:t>Proceedings of the Philosophy of Science Association</a:t>
            </a:r>
            <a:r>
              <a:rPr lang="en-AU" dirty="0">
                <a:effectLst/>
              </a:rPr>
              <a:t> Vol.1 (1986): 3–13.</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Hull, D. L. “Are Species Really Individuals?” </a:t>
            </a:r>
            <a:r>
              <a:rPr lang="en-AU" i="1" dirty="0">
                <a:effectLst/>
              </a:rPr>
              <a:t>Systematic Zoology</a:t>
            </a:r>
            <a:r>
              <a:rPr lang="en-AU" dirty="0">
                <a:effectLst/>
              </a:rPr>
              <a:t> 25 (1976): 174–91.</a:t>
            </a:r>
          </a:p>
          <a:p>
            <a:endParaRPr lang="en-US" dirty="0"/>
          </a:p>
        </p:txBody>
      </p:sp>
      <p:sp>
        <p:nvSpPr>
          <p:cNvPr id="4" name="Slide Number Placeholder 3"/>
          <p:cNvSpPr>
            <a:spLocks noGrp="1"/>
          </p:cNvSpPr>
          <p:nvPr>
            <p:ph type="sldNum" sz="quarter" idx="10"/>
          </p:nvPr>
        </p:nvSpPr>
        <p:spPr/>
        <p:txBody>
          <a:bodyPr/>
          <a:lstStyle/>
          <a:p>
            <a:fld id="{B1B9E932-D7A0-3F4C-BD52-815E92BC41B4}" type="slidenum">
              <a:rPr lang="en-US" smtClean="0"/>
              <a:t>13</a:t>
            </a:fld>
            <a:endParaRPr lang="en-US"/>
          </a:p>
        </p:txBody>
      </p:sp>
    </p:spTree>
    <p:extLst>
      <p:ext uri="{BB962C8B-B14F-4D97-AF65-F5344CB8AC3E}">
        <p14:creationId xmlns:p14="http://schemas.microsoft.com/office/powerpoint/2010/main" val="2774824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argument needs more work to spell it out – Gillespie effect probably a better case to work with than </a:t>
            </a:r>
            <a:r>
              <a:rPr lang="en-US" dirty="0" err="1"/>
              <a:t>Trivers</a:t>
            </a:r>
            <a:r>
              <a:rPr lang="en-US" dirty="0"/>
              <a:t>-Willard effect.</a:t>
            </a:r>
          </a:p>
          <a:p>
            <a:endParaRPr lang="en-US" dirty="0"/>
          </a:p>
          <a:p>
            <a:r>
              <a:rPr lang="en-US" dirty="0"/>
              <a:t>Image from http://</a:t>
            </a:r>
            <a:r>
              <a:rPr lang="en-US" dirty="0" err="1"/>
              <a:t>www.lecactusheuristique.com</a:t>
            </a:r>
            <a:r>
              <a:rPr lang="en-US" dirty="0"/>
              <a:t>/article-trivers-willard-au-secours-des-kakapos-46143800.html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Gillespie, John H. “Natural Selection for Within-Generation Variance in Offspring Number.” </a:t>
            </a:r>
            <a:r>
              <a:rPr lang="en-AU" i="1" dirty="0">
                <a:effectLst/>
              </a:rPr>
              <a:t>Genetics</a:t>
            </a:r>
            <a:r>
              <a:rPr lang="en-AU" dirty="0">
                <a:effectLst/>
              </a:rPr>
              <a:t> 76, no. 3 (March 1, 1974): 601–6.</a:t>
            </a:r>
          </a:p>
          <a:p>
            <a:endParaRPr lang="en-US" dirty="0"/>
          </a:p>
        </p:txBody>
      </p:sp>
      <p:sp>
        <p:nvSpPr>
          <p:cNvPr id="4" name="Slide Number Placeholder 3"/>
          <p:cNvSpPr>
            <a:spLocks noGrp="1"/>
          </p:cNvSpPr>
          <p:nvPr>
            <p:ph type="sldNum" sz="quarter" idx="10"/>
          </p:nvPr>
        </p:nvSpPr>
        <p:spPr/>
        <p:txBody>
          <a:bodyPr/>
          <a:lstStyle/>
          <a:p>
            <a:fld id="{B1B9E932-D7A0-3F4C-BD52-815E92BC41B4}" type="slidenum">
              <a:rPr lang="en-US" smtClean="0"/>
              <a:t>14</a:t>
            </a:fld>
            <a:endParaRPr lang="en-US"/>
          </a:p>
        </p:txBody>
      </p:sp>
    </p:spTree>
    <p:extLst>
      <p:ext uri="{BB962C8B-B14F-4D97-AF65-F5344CB8AC3E}">
        <p14:creationId xmlns:p14="http://schemas.microsoft.com/office/powerpoint/2010/main" val="416840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The nearest thing to a published expression of these views is Griffiths, Paul E., and John Matthewson. “Evolution, Dysfunction and Disease: A Reappraisal.” </a:t>
            </a:r>
            <a:r>
              <a:rPr lang="en-AU" i="1" dirty="0">
                <a:effectLst/>
              </a:rPr>
              <a:t>British Journal for the Philosophy of Science</a:t>
            </a:r>
            <a:r>
              <a:rPr lang="en-AU" dirty="0">
                <a:effectLst/>
              </a:rPr>
              <a:t> 69, no. 2 (2018): 301-327. </a:t>
            </a:r>
            <a:r>
              <a:rPr lang="en-AU" dirty="0">
                <a:effectLst/>
                <a:hlinkClick r:id="rId3"/>
              </a:rPr>
              <a:t>https://doi.org/10.1093/bjps/axw021</a:t>
            </a:r>
            <a:r>
              <a:rPr lang="en-AU" dirty="0">
                <a:effectLst/>
              </a:rPr>
              <a:t>.</a:t>
            </a:r>
          </a:p>
          <a:p>
            <a:endParaRPr lang="en-US" dirty="0"/>
          </a:p>
        </p:txBody>
      </p:sp>
      <p:sp>
        <p:nvSpPr>
          <p:cNvPr id="4" name="Slide Number Placeholder 3"/>
          <p:cNvSpPr>
            <a:spLocks noGrp="1"/>
          </p:cNvSpPr>
          <p:nvPr>
            <p:ph type="sldNum" sz="quarter" idx="10"/>
          </p:nvPr>
        </p:nvSpPr>
        <p:spPr/>
        <p:txBody>
          <a:bodyPr/>
          <a:lstStyle/>
          <a:p>
            <a:fld id="{B1B9E932-D7A0-3F4C-BD52-815E92BC41B4}" type="slidenum">
              <a:rPr lang="en-US" smtClean="0"/>
              <a:t>15</a:t>
            </a:fld>
            <a:endParaRPr lang="en-US"/>
          </a:p>
        </p:txBody>
      </p:sp>
    </p:spTree>
    <p:extLst>
      <p:ext uri="{BB962C8B-B14F-4D97-AF65-F5344CB8AC3E}">
        <p14:creationId xmlns:p14="http://schemas.microsoft.com/office/powerpoint/2010/main" val="3480707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9E932-D7A0-3F4C-BD52-815E92BC41B4}" type="slidenum">
              <a:rPr lang="en-US" smtClean="0"/>
              <a:t>16</a:t>
            </a:fld>
            <a:endParaRPr lang="en-US"/>
          </a:p>
        </p:txBody>
      </p:sp>
    </p:spTree>
    <p:extLst>
      <p:ext uri="{BB962C8B-B14F-4D97-AF65-F5344CB8AC3E}">
        <p14:creationId xmlns:p14="http://schemas.microsoft.com/office/powerpoint/2010/main" val="2813404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LiveSlide</a:t>
            </a:r>
            <a:r>
              <a:rPr lang="en-US" dirty="0"/>
              <a:t> Site</a:t>
            </a:r>
          </a:p>
          <a:p>
            <a:r>
              <a:rPr lang="en-US" dirty="0"/>
              <a:t>https://</a:t>
            </a:r>
            <a:r>
              <a:rPr lang="en-US" dirty="0" err="1"/>
              <a:t>youtu.be</a:t>
            </a:r>
            <a:r>
              <a:rPr lang="en-US" dirty="0"/>
              <a:t>/J3npS5avQeY</a:t>
            </a:r>
          </a:p>
          <a:p>
            <a:r>
              <a:rPr lang="en-US" dirty="0"/>
              <a:t>Introduction to Charles Perkins Centre</a:t>
            </a:r>
          </a:p>
        </p:txBody>
      </p:sp>
      <p:sp>
        <p:nvSpPr>
          <p:cNvPr id="4" name="Slide Number Placeholder 3"/>
          <p:cNvSpPr>
            <a:spLocks noGrp="1"/>
          </p:cNvSpPr>
          <p:nvPr>
            <p:ph type="sldNum" sz="quarter" idx="10"/>
          </p:nvPr>
        </p:nvSpPr>
        <p:spPr/>
        <p:txBody>
          <a:bodyPr/>
          <a:lstStyle/>
          <a:p>
            <a:fld id="{B1B9E932-D7A0-3F4C-BD52-815E92BC41B4}" type="slidenum">
              <a:rPr lang="en-US" smtClean="0"/>
              <a:t>2</a:t>
            </a:fld>
            <a:endParaRPr lang="en-US"/>
          </a:p>
        </p:txBody>
      </p:sp>
    </p:spTree>
    <p:extLst>
      <p:ext uri="{BB962C8B-B14F-4D97-AF65-F5344CB8AC3E}">
        <p14:creationId xmlns:p14="http://schemas.microsoft.com/office/powerpoint/2010/main" val="393894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Theory and Method in Biosciences group applies the philosophy of science to contemporary biological and biomedical research. It aims to add value by removing conceptual and methodological roadblocks to the advancement of science and by using high level biological theory, particularly an evolutionary perspective, to promote a more integrative approach to research questions.</a:t>
            </a:r>
            <a:endParaRPr lang="en-US" dirty="0"/>
          </a:p>
        </p:txBody>
      </p:sp>
      <p:sp>
        <p:nvSpPr>
          <p:cNvPr id="4" name="Slide Number Placeholder 3"/>
          <p:cNvSpPr>
            <a:spLocks noGrp="1"/>
          </p:cNvSpPr>
          <p:nvPr>
            <p:ph type="sldNum" sz="quarter" idx="10"/>
          </p:nvPr>
        </p:nvSpPr>
        <p:spPr/>
        <p:txBody>
          <a:bodyPr/>
          <a:lstStyle/>
          <a:p>
            <a:fld id="{B1B9E932-D7A0-3F4C-BD52-815E92BC41B4}" type="slidenum">
              <a:rPr lang="en-US" smtClean="0"/>
              <a:t>3</a:t>
            </a:fld>
            <a:endParaRPr lang="en-US"/>
          </a:p>
        </p:txBody>
      </p:sp>
    </p:spTree>
    <p:extLst>
      <p:ext uri="{BB962C8B-B14F-4D97-AF65-F5344CB8AC3E}">
        <p14:creationId xmlns:p14="http://schemas.microsoft.com/office/powerpoint/2010/main" val="783873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6D10F89-EF49-B44F-9303-A05CF4C7FFCA}"/>
              </a:ext>
            </a:extLst>
          </p:cNvPr>
          <p:cNvSpPr>
            <a:spLocks noGrp="1" noChangeArrowheads="1"/>
          </p:cNvSpPr>
          <p:nvPr>
            <p:ph type="sldNum" sz="quarter" idx="5"/>
          </p:nvPr>
        </p:nvSpPr>
        <p:spPr>
          <a:ln/>
        </p:spPr>
        <p:txBody>
          <a:bodyPr/>
          <a:lstStyle/>
          <a:p>
            <a:fld id="{8E8F1D50-6CBB-F441-8390-FD851BC7882F}" type="slidenum">
              <a:rPr lang="en-US" altLang="en-US"/>
              <a:pPr/>
              <a:t>4</a:t>
            </a:fld>
            <a:endParaRPr lang="en-US" altLang="en-US"/>
          </a:p>
        </p:txBody>
      </p:sp>
      <p:sp>
        <p:nvSpPr>
          <p:cNvPr id="326658" name="Rectangle 2">
            <a:extLst>
              <a:ext uri="{FF2B5EF4-FFF2-40B4-BE49-F238E27FC236}">
                <a16:creationId xmlns:a16="http://schemas.microsoft.com/office/drawing/2014/main" id="{37B8A3FC-25A6-864D-B57C-8647F3ECD619}"/>
              </a:ext>
            </a:extLst>
          </p:cNvPr>
          <p:cNvSpPr>
            <a:spLocks noGrp="1" noRot="1" noChangeAspect="1" noChangeArrowheads="1" noTextEdit="1"/>
          </p:cNvSpPr>
          <p:nvPr>
            <p:ph type="sldImg"/>
          </p:nvPr>
        </p:nvSpPr>
        <p:spPr>
          <a:ln/>
        </p:spPr>
      </p:sp>
      <p:sp>
        <p:nvSpPr>
          <p:cNvPr id="326659" name="Rectangle 3">
            <a:extLst>
              <a:ext uri="{FF2B5EF4-FFF2-40B4-BE49-F238E27FC236}">
                <a16:creationId xmlns:a16="http://schemas.microsoft.com/office/drawing/2014/main" id="{CE8B88AE-374D-874B-BED8-22CC622EFB2E}"/>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Back to our topic.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Millikan, Ruth Garrett. “Biofunctions: Two Paradigms.” In </a:t>
            </a:r>
            <a:r>
              <a:rPr lang="en-AU" i="1" dirty="0">
                <a:effectLst/>
              </a:rPr>
              <a:t>Functions: New Readings in the Philosophy of Psychology and Biology</a:t>
            </a:r>
            <a:r>
              <a:rPr lang="en-AU" dirty="0">
                <a:effectLst/>
              </a:rPr>
              <a:t>, edited by Robert Cummins, André </a:t>
            </a:r>
            <a:r>
              <a:rPr lang="en-AU" dirty="0" err="1">
                <a:effectLst/>
              </a:rPr>
              <a:t>Ariew</a:t>
            </a:r>
            <a:r>
              <a:rPr lang="en-AU" dirty="0">
                <a:effectLst/>
              </a:rPr>
              <a:t>, and Mark Perlman, 113–43. Oxford: Oxford University Press, 2002.</a:t>
            </a:r>
          </a:p>
          <a:p>
            <a:endParaRPr lang="en-GB" altLang="en-US" dirty="0"/>
          </a:p>
        </p:txBody>
      </p:sp>
    </p:spTree>
    <p:extLst>
      <p:ext uri="{BB962C8B-B14F-4D97-AF65-F5344CB8AC3E}">
        <p14:creationId xmlns:p14="http://schemas.microsoft.com/office/powerpoint/2010/main" val="3919089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6D10F89-EF49-B44F-9303-A05CF4C7FFCA}"/>
              </a:ext>
            </a:extLst>
          </p:cNvPr>
          <p:cNvSpPr>
            <a:spLocks noGrp="1" noChangeArrowheads="1"/>
          </p:cNvSpPr>
          <p:nvPr>
            <p:ph type="sldNum" sz="quarter" idx="5"/>
          </p:nvPr>
        </p:nvSpPr>
        <p:spPr>
          <a:ln/>
        </p:spPr>
        <p:txBody>
          <a:bodyPr/>
          <a:lstStyle/>
          <a:p>
            <a:fld id="{8E8F1D50-6CBB-F441-8390-FD851BC7882F}" type="slidenum">
              <a:rPr lang="en-US" altLang="en-US"/>
              <a:pPr/>
              <a:t>5</a:t>
            </a:fld>
            <a:endParaRPr lang="en-US" altLang="en-US"/>
          </a:p>
        </p:txBody>
      </p:sp>
      <p:sp>
        <p:nvSpPr>
          <p:cNvPr id="326658" name="Rectangle 2">
            <a:extLst>
              <a:ext uri="{FF2B5EF4-FFF2-40B4-BE49-F238E27FC236}">
                <a16:creationId xmlns:a16="http://schemas.microsoft.com/office/drawing/2014/main" id="{37B8A3FC-25A6-864D-B57C-8647F3ECD619}"/>
              </a:ext>
            </a:extLst>
          </p:cNvPr>
          <p:cNvSpPr>
            <a:spLocks noGrp="1" noRot="1" noChangeAspect="1" noChangeArrowheads="1" noTextEdit="1"/>
          </p:cNvSpPr>
          <p:nvPr>
            <p:ph type="sldImg"/>
          </p:nvPr>
        </p:nvSpPr>
        <p:spPr>
          <a:ln/>
        </p:spPr>
      </p:sp>
      <p:sp>
        <p:nvSpPr>
          <p:cNvPr id="326659" name="Rectangle 3">
            <a:extLst>
              <a:ext uri="{FF2B5EF4-FFF2-40B4-BE49-F238E27FC236}">
                <a16:creationId xmlns:a16="http://schemas.microsoft.com/office/drawing/2014/main" id="{CE8B88AE-374D-874B-BED8-22CC622EFB2E}"/>
              </a:ext>
            </a:extLst>
          </p:cNvPr>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64817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answers to Millikan’s questions seem obvious for systems we have been introduced to at university, because the problems have all been solved by earlier scientists. But they are not obvious at the time. </a:t>
            </a:r>
            <a:r>
              <a:rPr lang="en-AU" dirty="0">
                <a:effectLst/>
              </a:rPr>
              <a:t>Leeuwenhoek’s observation of animalcules in human semen were interpreted as pre-formed homunculi, as mechanisms to thrash the semen and keep it fresh, and as parasitic worms – the most popular interpretation. It took over a century to determine the truth.  Even today, there have been decades of scientific controversy over whether different sperm morphologies are merely pathological or represent functional specialisation (e.g. ‘killer sperm’).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Leeuwenhoek, </a:t>
            </a:r>
            <a:r>
              <a:rPr lang="en-AU" dirty="0" err="1">
                <a:effectLst/>
              </a:rPr>
              <a:t>Anthoni</a:t>
            </a:r>
            <a:r>
              <a:rPr lang="en-AU" dirty="0">
                <a:effectLst/>
              </a:rPr>
              <a:t> van. “</a:t>
            </a:r>
            <a:r>
              <a:rPr lang="en-AU" dirty="0" err="1">
                <a:effectLst/>
              </a:rPr>
              <a:t>Observationes</a:t>
            </a:r>
            <a:r>
              <a:rPr lang="en-AU" dirty="0">
                <a:effectLst/>
              </a:rPr>
              <a:t> D. </a:t>
            </a:r>
            <a:r>
              <a:rPr lang="en-AU" dirty="0" err="1">
                <a:effectLst/>
              </a:rPr>
              <a:t>Anthonii</a:t>
            </a:r>
            <a:r>
              <a:rPr lang="en-AU" dirty="0">
                <a:effectLst/>
              </a:rPr>
              <a:t> </a:t>
            </a:r>
            <a:r>
              <a:rPr lang="en-AU" dirty="0" err="1">
                <a:effectLst/>
              </a:rPr>
              <a:t>Lewenhoeck</a:t>
            </a:r>
            <a:r>
              <a:rPr lang="en-AU" dirty="0">
                <a:effectLst/>
              </a:rPr>
              <a:t>, De Natis E </a:t>
            </a:r>
            <a:r>
              <a:rPr lang="en-AU" dirty="0" err="1">
                <a:effectLst/>
              </a:rPr>
              <a:t>Semine</a:t>
            </a:r>
            <a:r>
              <a:rPr lang="en-AU" dirty="0">
                <a:effectLst/>
              </a:rPr>
              <a:t> </a:t>
            </a:r>
            <a:r>
              <a:rPr lang="en-AU" dirty="0" err="1">
                <a:effectLst/>
              </a:rPr>
              <a:t>Genitali</a:t>
            </a:r>
            <a:r>
              <a:rPr lang="en-AU" dirty="0">
                <a:effectLst/>
              </a:rPr>
              <a:t> </a:t>
            </a:r>
            <a:r>
              <a:rPr lang="en-AU" dirty="0" err="1">
                <a:effectLst/>
              </a:rPr>
              <a:t>Animalculis</a:t>
            </a:r>
            <a:r>
              <a:rPr lang="en-AU" dirty="0">
                <a:effectLst/>
              </a:rPr>
              <a:t>.” </a:t>
            </a:r>
            <a:r>
              <a:rPr lang="en-AU" i="1" dirty="0">
                <a:effectLst/>
              </a:rPr>
              <a:t>Philosophical Transactions of the Royal Society</a:t>
            </a:r>
            <a:r>
              <a:rPr lang="en-AU" dirty="0">
                <a:effectLst/>
              </a:rPr>
              <a:t> 12 (1678): 1040–46.</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Moore, H. D. M., M. Martin, and T. R. </a:t>
            </a:r>
            <a:r>
              <a:rPr lang="en-AU" dirty="0" err="1">
                <a:effectLst/>
              </a:rPr>
              <a:t>Birkhead</a:t>
            </a:r>
            <a:r>
              <a:rPr lang="en-AU" dirty="0">
                <a:effectLst/>
              </a:rPr>
              <a:t>. “No Evidence for Killer Sperm or Other Selective Interactions between Human Spermatozoa in Ejaculates of Different Males in Vitro.” </a:t>
            </a:r>
            <a:r>
              <a:rPr lang="en-AU" i="1" dirty="0">
                <a:effectLst/>
              </a:rPr>
              <a:t>Proceedings of the Royal Society: Biological Sciences</a:t>
            </a:r>
            <a:r>
              <a:rPr lang="en-AU" dirty="0">
                <a:effectLst/>
              </a:rPr>
              <a:t> 266, no. 1436 (1999): 2343–50.</a:t>
            </a:r>
          </a:p>
          <a:p>
            <a:endParaRPr lang="en-US" dirty="0"/>
          </a:p>
          <a:p>
            <a:endParaRPr lang="en-US" dirty="0"/>
          </a:p>
        </p:txBody>
      </p:sp>
      <p:sp>
        <p:nvSpPr>
          <p:cNvPr id="4" name="Slide Number Placeholder 3"/>
          <p:cNvSpPr>
            <a:spLocks noGrp="1"/>
          </p:cNvSpPr>
          <p:nvPr>
            <p:ph type="sldNum" sz="quarter" idx="10"/>
          </p:nvPr>
        </p:nvSpPr>
        <p:spPr/>
        <p:txBody>
          <a:bodyPr/>
          <a:lstStyle/>
          <a:p>
            <a:fld id="{B1B9E932-D7A0-3F4C-BD52-815E92BC41B4}" type="slidenum">
              <a:rPr lang="en-US" smtClean="0"/>
              <a:t>6</a:t>
            </a:fld>
            <a:endParaRPr lang="en-US"/>
          </a:p>
        </p:txBody>
      </p:sp>
    </p:spTree>
    <p:extLst>
      <p:ext uri="{BB962C8B-B14F-4D97-AF65-F5344CB8AC3E}">
        <p14:creationId xmlns:p14="http://schemas.microsoft.com/office/powerpoint/2010/main" val="4146993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Because most ‘naturalist’ views of disease use the idea of biological normality (normal function, but also normal structure) as the objective component of their account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err="1"/>
              <a:t>Normativist</a:t>
            </a:r>
            <a:r>
              <a:rPr lang="en-US" sz="1000" dirty="0"/>
              <a:t> or constructivist views argue that diseases (or injuries or disabilities) are phenotypes that are highly disvalued</a:t>
            </a:r>
            <a:r>
              <a:rPr lang="en-US" sz="1000" baseline="0" dirty="0"/>
              <a:t> by a society. This idea finds support from a famous work in the history of medicine,  Michel </a:t>
            </a:r>
            <a:r>
              <a:rPr lang="en-US" sz="1000" baseline="0" dirty="0" err="1"/>
              <a:t>Foucauld’s</a:t>
            </a:r>
            <a:r>
              <a:rPr lang="en-US" sz="1000" baseline="0" dirty="0"/>
              <a:t> </a:t>
            </a:r>
            <a:r>
              <a:rPr lang="en-US" sz="1000" i="1" baseline="0" dirty="0"/>
              <a:t>The Birth of the Clinic </a:t>
            </a:r>
            <a:r>
              <a:rPr lang="en-US" sz="1000" baseline="0" dirty="0"/>
              <a:t>(Vintage Books 1975 [1963]) and was popularized in the ‘anti-psychiatry’ movement (</a:t>
            </a:r>
            <a:r>
              <a:rPr lang="en-US" sz="1000" dirty="0"/>
              <a:t>Szasz, T., 1987. </a:t>
            </a:r>
            <a:r>
              <a:rPr lang="en-US" sz="1000" i="1" dirty="0"/>
              <a:t>Insanity</a:t>
            </a:r>
            <a:r>
              <a:rPr lang="en-US" sz="1000" dirty="0"/>
              <a:t>, New York: Wiley.) It has a close analogue in contemporary disability</a:t>
            </a:r>
            <a:r>
              <a:rPr lang="en-US" sz="1000" baseline="0" dirty="0"/>
              <a:t> studies, where many authors deny that there is an objective basis on which to identify a phenotype as a disability. This is the ‘mere difference’ view of disability and is contrasted to the ‘bad difference’ view of disability. </a:t>
            </a:r>
            <a:r>
              <a:rPr lang="en-US" sz="1000" dirty="0">
                <a:effectLst/>
              </a:rPr>
              <a:t>For a</a:t>
            </a:r>
            <a:r>
              <a:rPr lang="en-US" sz="1000" baseline="0" dirty="0">
                <a:effectLst/>
              </a:rPr>
              <a:t> good </a:t>
            </a:r>
            <a:r>
              <a:rPr lang="en-US" sz="1000" dirty="0">
                <a:effectLst/>
              </a:rPr>
              <a:t>defense of </a:t>
            </a:r>
            <a:r>
              <a:rPr lang="en-US" sz="1000" baseline="0" dirty="0" err="1">
                <a:effectLst/>
              </a:rPr>
              <a:t>normativism</a:t>
            </a:r>
            <a:r>
              <a:rPr lang="en-US" sz="1000" baseline="0" dirty="0">
                <a:effectLst/>
              </a:rPr>
              <a:t>, see </a:t>
            </a:r>
            <a:r>
              <a:rPr lang="en-US" sz="1000" dirty="0" err="1">
                <a:effectLst/>
              </a:rPr>
              <a:t>Glackin</a:t>
            </a:r>
            <a:r>
              <a:rPr lang="en-US" sz="1000" dirty="0">
                <a:effectLst/>
              </a:rPr>
              <a:t>, S. N. “Tolerance and Illness: The Politics of Medical and Psychiatric Classification.” </a:t>
            </a:r>
            <a:r>
              <a:rPr lang="en-US" sz="1000" i="1" dirty="0">
                <a:effectLst/>
              </a:rPr>
              <a:t>Journal of Medicine and Philosophy</a:t>
            </a:r>
            <a:r>
              <a:rPr lang="en-US" sz="1000" dirty="0">
                <a:effectLst/>
              </a:rPr>
              <a:t> 35, no. 4 (August 1, 2010): 449–65. doi:10.1093/</a:t>
            </a:r>
            <a:r>
              <a:rPr lang="en-US" sz="1000" dirty="0" err="1">
                <a:effectLst/>
              </a:rPr>
              <a:t>jmp</a:t>
            </a:r>
            <a:r>
              <a:rPr lang="en-US" sz="1000" dirty="0">
                <a:effectLst/>
              </a:rPr>
              <a:t>/jhq035. Shane is bottom left above </a:t>
            </a:r>
            <a:r>
              <a:rPr lang="en-US" sz="1000" dirty="0">
                <a:effectLst/>
                <a:sym typeface="Wingdings" pitchFamily="2" charset="2"/>
              </a:rPr>
              <a:t></a:t>
            </a:r>
            <a:endParaRPr lang="en-US" sz="100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effectLst/>
              </a:rPr>
              <a:t>Naturalist, or objectivist views argue that there is an objective, biological difference between function and dysfunction,</a:t>
            </a:r>
            <a:r>
              <a:rPr lang="en-US" sz="1000" baseline="0" dirty="0">
                <a:effectLst/>
              </a:rPr>
              <a:t> and that diseases are simply dysfunctional phenotypes (the most famous advocate is Christopher </a:t>
            </a:r>
            <a:r>
              <a:rPr lang="en-US" sz="1000" baseline="0" dirty="0" err="1">
                <a:effectLst/>
              </a:rPr>
              <a:t>Boorse</a:t>
            </a:r>
            <a:r>
              <a:rPr lang="en-US" sz="1000" baseline="0" dirty="0">
                <a:effectLst/>
              </a:rPr>
              <a:t> – far right above).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a:effectLst/>
              </a:rPr>
              <a:t>An obvious compromise is a ‘harmful dysfunction’ theory.</a:t>
            </a:r>
            <a:r>
              <a:rPr lang="en-US" sz="1000" dirty="0"/>
              <a:t> This</a:t>
            </a:r>
            <a:r>
              <a:rPr lang="en-US" sz="1000" baseline="0" dirty="0"/>
              <a:t> </a:t>
            </a:r>
            <a:r>
              <a:rPr lang="en-US" sz="1000" dirty="0"/>
              <a:t>says that </a:t>
            </a:r>
            <a:r>
              <a:rPr lang="en-US" sz="1000" baseline="0" dirty="0">
                <a:effectLst/>
              </a:rPr>
              <a:t>diseases are phenotypes which fail to perform their biological function </a:t>
            </a:r>
            <a:r>
              <a:rPr lang="en-US" sz="1000" i="1" baseline="0" dirty="0">
                <a:effectLst/>
              </a:rPr>
              <a:t>and</a:t>
            </a:r>
            <a:r>
              <a:rPr lang="en-US" sz="1000" baseline="0" dirty="0">
                <a:effectLst/>
              </a:rPr>
              <a:t> which are </a:t>
            </a:r>
            <a:r>
              <a:rPr lang="en-US" sz="1000" dirty="0"/>
              <a:t>highly disvalued</a:t>
            </a:r>
            <a:r>
              <a:rPr lang="en-US" sz="1000" baseline="0" dirty="0"/>
              <a:t> by society</a:t>
            </a:r>
            <a:r>
              <a:rPr lang="en-US" sz="1000" baseline="0" dirty="0">
                <a:effectLst/>
              </a:rPr>
              <a:t>. (See </a:t>
            </a:r>
            <a:r>
              <a:rPr lang="en-US" sz="1000" dirty="0"/>
              <a:t>Wakefield, J.C., 1992. “The Concept of Mental Disorder,” </a:t>
            </a:r>
            <a:r>
              <a:rPr lang="en-US" sz="1000" i="1" dirty="0"/>
              <a:t>American Psychologist</a:t>
            </a:r>
            <a:r>
              <a:rPr lang="en-US" sz="1000" dirty="0"/>
              <a:t>, 47: 373–388.</a:t>
            </a:r>
            <a:r>
              <a:rPr lang="en-US" sz="1000" baseline="0" dirty="0"/>
              <a:t> and see </a:t>
            </a:r>
            <a:r>
              <a:rPr lang="en-US" sz="1000" baseline="0" dirty="0">
                <a:effectLst/>
              </a:rPr>
              <a:t>also </a:t>
            </a:r>
            <a:r>
              <a:rPr lang="en-US" sz="1000" dirty="0" err="1">
                <a:effectLst/>
              </a:rPr>
              <a:t>Neander</a:t>
            </a:r>
            <a:r>
              <a:rPr lang="en-US" sz="1000" dirty="0">
                <a:effectLst/>
              </a:rPr>
              <a:t>, Karen. “Mental Illness, Concept Of.” In </a:t>
            </a:r>
            <a:r>
              <a:rPr lang="en-US" sz="1000" i="1" dirty="0">
                <a:effectLst/>
              </a:rPr>
              <a:t>Encyclopedia of Philosophy</a:t>
            </a:r>
            <a:r>
              <a:rPr lang="en-US" sz="1000" dirty="0">
                <a:effectLst/>
              </a:rPr>
              <a:t>, edited by E Craig. London: </a:t>
            </a:r>
            <a:r>
              <a:rPr lang="en-US" sz="1000" dirty="0" err="1">
                <a:effectLst/>
              </a:rPr>
              <a:t>Routledge</a:t>
            </a:r>
            <a:r>
              <a:rPr lang="en-US" sz="1000" dirty="0">
                <a:effectLst/>
              </a:rPr>
              <a:t>, 1998. Retrieved February 16, 2014, from http://</a:t>
            </a:r>
            <a:r>
              <a:rPr lang="en-US" sz="1000" dirty="0" err="1">
                <a:effectLst/>
              </a:rPr>
              <a:t>www.rep.routledge.com</a:t>
            </a:r>
            <a:r>
              <a:rPr lang="en-US" sz="1000" dirty="0">
                <a:effectLst/>
              </a:rPr>
              <a:t>/article/V021.) These are the guys in the </a:t>
            </a:r>
            <a:r>
              <a:rPr lang="en-US" sz="1000" dirty="0" err="1">
                <a:effectLst/>
              </a:rPr>
              <a:t>centre</a:t>
            </a:r>
            <a:r>
              <a:rPr lang="en-US" sz="1000" dirty="0">
                <a:effectLst/>
              </a:rPr>
              <a:t> above.</a:t>
            </a:r>
            <a:endParaRPr lang="en-US" sz="1000"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a:effectLst/>
              </a:rPr>
              <a:t>The consensus view today seems to be </a:t>
            </a:r>
            <a:r>
              <a:rPr lang="en-US" sz="1000" baseline="0" dirty="0" err="1">
                <a:effectLst/>
              </a:rPr>
              <a:t>normativism</a:t>
            </a:r>
            <a:r>
              <a:rPr lang="en-US" sz="1000" baseline="0" dirty="0">
                <a:effectLst/>
              </a:rPr>
              <a:t> but with a substantial minority supporting ‘harmful dysfunction’. For an excellent overview, see: </a:t>
            </a:r>
            <a:r>
              <a:rPr lang="en-US" sz="1000" dirty="0"/>
              <a:t>Murphy, Dominic, "Concepts of Disease and Health", </a:t>
            </a:r>
            <a:r>
              <a:rPr lang="en-US" sz="1000" i="1" dirty="0"/>
              <a:t>The Stanford Encyclopedia of Philosophy </a:t>
            </a:r>
            <a:r>
              <a:rPr lang="en-US" sz="1000" dirty="0"/>
              <a:t>(Spring 2015 Edition), Edward N. </a:t>
            </a:r>
            <a:r>
              <a:rPr lang="en-US" sz="1000" dirty="0" err="1"/>
              <a:t>Zalta</a:t>
            </a:r>
            <a:r>
              <a:rPr lang="en-US" sz="1000" dirty="0"/>
              <a:t> (ed.), URL = &lt;http://</a:t>
            </a:r>
            <a:r>
              <a:rPr lang="en-US" sz="1000" dirty="0" err="1"/>
              <a:t>plato.stanford.edu</a:t>
            </a:r>
            <a:r>
              <a:rPr lang="en-US" sz="1000" dirty="0"/>
              <a:t>/archives/spr2015/entries/health-disease/&gt;.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10"/>
          </p:nvPr>
        </p:nvSpPr>
        <p:spPr/>
        <p:txBody>
          <a:bodyPr/>
          <a:lstStyle/>
          <a:p>
            <a:fld id="{76FA80AD-BA34-C144-8275-0E7EFFA57067}" type="slidenum">
              <a:rPr lang="en-US" smtClean="0"/>
              <a:t>7</a:t>
            </a:fld>
            <a:endParaRPr lang="en-US" dirty="0"/>
          </a:p>
        </p:txBody>
      </p:sp>
    </p:spTree>
    <p:extLst>
      <p:ext uri="{BB962C8B-B14F-4D97-AF65-F5344CB8AC3E}">
        <p14:creationId xmlns:p14="http://schemas.microsoft.com/office/powerpoint/2010/main" val="2945699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effectLst/>
              </a:rPr>
              <a:t>Megone</a:t>
            </a:r>
            <a:r>
              <a:rPr lang="en-AU" dirty="0">
                <a:effectLst/>
              </a:rPr>
              <a:t>, Christopher. “Aristotle’s Function Argument and the Concept of Mental Illness.” </a:t>
            </a:r>
            <a:r>
              <a:rPr lang="en-AU" i="1" dirty="0">
                <a:effectLst/>
              </a:rPr>
              <a:t>Philosophy, Psychiatry, &amp; Psychology</a:t>
            </a:r>
            <a:r>
              <a:rPr lang="en-AU" dirty="0">
                <a:effectLst/>
              </a:rPr>
              <a:t> 5, no. 3 (1998): 187–201.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effectLst/>
              </a:rPr>
              <a:t>Megone</a:t>
            </a:r>
            <a:r>
              <a:rPr lang="en-AU" dirty="0">
                <a:effectLst/>
              </a:rPr>
              <a:t>, Christopher. “Mental Illness, Human Function, and Values.” </a:t>
            </a:r>
            <a:r>
              <a:rPr lang="en-AU" i="1" dirty="0">
                <a:effectLst/>
              </a:rPr>
              <a:t>Philosophy, Psychiatry, &amp; Psychology</a:t>
            </a:r>
            <a:r>
              <a:rPr lang="en-AU" dirty="0">
                <a:effectLst/>
              </a:rPr>
              <a:t> 7, no. 1 (2000): 45–65.</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effectLst/>
              </a:rPr>
              <a:t>Megone</a:t>
            </a:r>
            <a:r>
              <a:rPr lang="en-AU" dirty="0">
                <a:effectLst/>
              </a:rPr>
              <a:t>, Chris. “Mental Illness, Metaphysics, Facts and Values.” </a:t>
            </a:r>
            <a:r>
              <a:rPr lang="en-AU" i="1" dirty="0">
                <a:effectLst/>
              </a:rPr>
              <a:t>Philosophical Papers</a:t>
            </a:r>
            <a:r>
              <a:rPr lang="en-AU" dirty="0">
                <a:effectLst/>
              </a:rPr>
              <a:t> 36, no. 3 (2007): 399–426. </a:t>
            </a:r>
            <a:r>
              <a:rPr lang="en-AU" dirty="0">
                <a:effectLst/>
                <a:hlinkClick r:id="rId3"/>
              </a:rPr>
              <a:t>https://doi.org/10.1080/05568640709485207</a:t>
            </a:r>
            <a:r>
              <a:rPr lang="en-AU"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effectLst/>
              </a:rPr>
              <a:t>Glackin</a:t>
            </a:r>
            <a:r>
              <a:rPr lang="en-AU" dirty="0">
                <a:effectLst/>
              </a:rPr>
              <a:t>, Shane N. “Three Aristotelian Accounts of Disease and Disability.” </a:t>
            </a:r>
            <a:r>
              <a:rPr lang="en-AU" i="1" dirty="0">
                <a:effectLst/>
              </a:rPr>
              <a:t>Journal of Applied Philosophy</a:t>
            </a:r>
            <a:r>
              <a:rPr lang="en-AU" dirty="0">
                <a:effectLst/>
              </a:rPr>
              <a:t>, April 1, 2015, n/a-n/a. </a:t>
            </a:r>
            <a:r>
              <a:rPr lang="en-AU" dirty="0">
                <a:effectLst/>
                <a:hlinkClick r:id="rId4"/>
              </a:rPr>
              <a:t>https://doi.org/10.1111/japp.12114</a:t>
            </a:r>
            <a:r>
              <a:rPr lang="en-AU" dirty="0">
                <a:effectLst/>
              </a:rPr>
              <a:t>.</a:t>
            </a:r>
          </a:p>
          <a:p>
            <a:endParaRPr lang="en-US" dirty="0"/>
          </a:p>
        </p:txBody>
      </p:sp>
      <p:sp>
        <p:nvSpPr>
          <p:cNvPr id="4" name="Slide Number Placeholder 3"/>
          <p:cNvSpPr>
            <a:spLocks noGrp="1"/>
          </p:cNvSpPr>
          <p:nvPr>
            <p:ph type="sldNum" sz="quarter" idx="10"/>
          </p:nvPr>
        </p:nvSpPr>
        <p:spPr/>
        <p:txBody>
          <a:bodyPr/>
          <a:lstStyle/>
          <a:p>
            <a:fld id="{B1B9E932-D7A0-3F4C-BD52-815E92BC41B4}" type="slidenum">
              <a:rPr lang="en-US" smtClean="0"/>
              <a:t>8</a:t>
            </a:fld>
            <a:endParaRPr lang="en-US"/>
          </a:p>
        </p:txBody>
      </p:sp>
    </p:spTree>
    <p:extLst>
      <p:ext uri="{BB962C8B-B14F-4D97-AF65-F5344CB8AC3E}">
        <p14:creationId xmlns:p14="http://schemas.microsoft.com/office/powerpoint/2010/main" val="353243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3CABC4-D100-BC40-81DB-28335329B241}"/>
              </a:ext>
            </a:extLst>
          </p:cNvPr>
          <p:cNvSpPr>
            <a:spLocks noGrp="1" noChangeArrowheads="1"/>
          </p:cNvSpPr>
          <p:nvPr>
            <p:ph type="sldNum" sz="quarter" idx="5"/>
          </p:nvPr>
        </p:nvSpPr>
        <p:spPr>
          <a:ln/>
        </p:spPr>
        <p:txBody>
          <a:bodyPr/>
          <a:lstStyle/>
          <a:p>
            <a:fld id="{94C69369-F09B-2049-8AAA-3FE49048167B}" type="slidenum">
              <a:rPr lang="en-US" altLang="en-US"/>
              <a:pPr/>
              <a:t>9</a:t>
            </a:fld>
            <a:endParaRPr lang="en-US" altLang="en-US"/>
          </a:p>
        </p:txBody>
      </p:sp>
      <p:sp>
        <p:nvSpPr>
          <p:cNvPr id="342018" name="Rectangle 2">
            <a:extLst>
              <a:ext uri="{FF2B5EF4-FFF2-40B4-BE49-F238E27FC236}">
                <a16:creationId xmlns:a16="http://schemas.microsoft.com/office/drawing/2014/main" id="{87F8E128-9332-D042-A57C-ADAF829FD0CD}"/>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1CFDAF9C-8C4B-5947-AD10-25B5FB3C091E}"/>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The Krebs cycle is often mentioned as an example of the characteristic ability of biological reactions to feed off their own reaction products, in this case the four-carbon oxaloacetate.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McLaughlin, Peter. </a:t>
            </a:r>
            <a:r>
              <a:rPr lang="en-AU" i="1" dirty="0">
                <a:effectLst/>
              </a:rPr>
              <a:t>What Functions Explain: Functional Explanation and Self-Reproducing Systems</a:t>
            </a:r>
            <a:r>
              <a:rPr lang="en-AU" dirty="0">
                <a:effectLst/>
              </a:rPr>
              <a:t>. Cambridge: Cambridge University Press, 2001.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effectLst/>
              </a:rPr>
              <a:t>Schlosser, G. “Self Re-Production and Functionality: A Systems-Theoretical Approach to Teleological Explanation.” </a:t>
            </a:r>
            <a:r>
              <a:rPr lang="en-AU" i="1" dirty="0" err="1">
                <a:effectLst/>
              </a:rPr>
              <a:t>Synthese</a:t>
            </a:r>
            <a:r>
              <a:rPr lang="en-AU" dirty="0">
                <a:effectLst/>
              </a:rPr>
              <a:t> 116 (1998): 303–54.</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err="1">
                <a:effectLst/>
              </a:rPr>
              <a:t>Letelier</a:t>
            </a:r>
            <a:r>
              <a:rPr lang="en-AU" dirty="0">
                <a:effectLst/>
              </a:rPr>
              <a:t>, Juan-Carlos, María Luz Cárdenas, and Athel Cornish-Bowden. “From </a:t>
            </a:r>
            <a:r>
              <a:rPr lang="en-AU" dirty="0" err="1">
                <a:effectLst/>
              </a:rPr>
              <a:t>L’Homme</a:t>
            </a:r>
            <a:r>
              <a:rPr lang="en-AU" dirty="0">
                <a:effectLst/>
              </a:rPr>
              <a:t> Machine to Metabolic Closure: Steps towards Understanding Life.” </a:t>
            </a:r>
            <a:r>
              <a:rPr lang="en-AU" i="1" dirty="0">
                <a:effectLst/>
              </a:rPr>
              <a:t>Journal of Theoretical Biology</a:t>
            </a:r>
            <a:r>
              <a:rPr lang="en-AU" dirty="0">
                <a:effectLst/>
              </a:rPr>
              <a:t> 286 (2011): 100–113. </a:t>
            </a:r>
            <a:r>
              <a:rPr lang="en-AU" dirty="0">
                <a:effectLst/>
                <a:hlinkClick r:id="rId3"/>
              </a:rPr>
              <a:t>https://doi.org/10.1016/j.jtbi.2011.06.033</a:t>
            </a:r>
            <a:r>
              <a:rPr lang="en-AU" dirty="0">
                <a:effectLst/>
              </a:rPr>
              <a:t>.</a:t>
            </a:r>
          </a:p>
          <a:p>
            <a:endParaRPr lang="en-US" altLang="en-US" dirty="0"/>
          </a:p>
        </p:txBody>
      </p:sp>
    </p:spTree>
    <p:extLst>
      <p:ext uri="{BB962C8B-B14F-4D97-AF65-F5344CB8AC3E}">
        <p14:creationId xmlns:p14="http://schemas.microsoft.com/office/powerpoint/2010/main" val="344674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732E-2359-E54C-8003-523DF61D54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7C3804-5CDF-6447-8EA0-E04D6E635B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EB59F6-8011-0C4E-914E-25E22B19E1E1}"/>
              </a:ext>
            </a:extLst>
          </p:cNvPr>
          <p:cNvSpPr>
            <a:spLocks noGrp="1"/>
          </p:cNvSpPr>
          <p:nvPr>
            <p:ph type="dt" sz="half" idx="10"/>
          </p:nvPr>
        </p:nvSpPr>
        <p:spPr/>
        <p:txBody>
          <a:bodyPr/>
          <a:lstStyle/>
          <a:p>
            <a:fld id="{9174CE9F-1E7C-F347-98BE-88F738DC3A18}" type="datetime1">
              <a:rPr lang="en-AU" smtClean="0"/>
              <a:t>8/7/18</a:t>
            </a:fld>
            <a:endParaRPr lang="en-US"/>
          </a:p>
        </p:txBody>
      </p:sp>
      <p:sp>
        <p:nvSpPr>
          <p:cNvPr id="5" name="Footer Placeholder 4">
            <a:extLst>
              <a:ext uri="{FF2B5EF4-FFF2-40B4-BE49-F238E27FC236}">
                <a16:creationId xmlns:a16="http://schemas.microsoft.com/office/drawing/2014/main" id="{8C42952E-70CC-5540-A6D8-97ACA562906F}"/>
              </a:ext>
            </a:extLst>
          </p:cNvPr>
          <p:cNvSpPr>
            <a:spLocks noGrp="1"/>
          </p:cNvSpPr>
          <p:nvPr>
            <p:ph type="ftr" sz="quarter" idx="11"/>
          </p:nvPr>
        </p:nvSpPr>
        <p:spPr/>
        <p:txBody>
          <a:bodyPr/>
          <a:lstStyle/>
          <a:p>
            <a:r>
              <a:rPr lang="en-US"/>
              <a:t>ImmunoConeEpT</a:t>
            </a:r>
          </a:p>
        </p:txBody>
      </p:sp>
      <p:sp>
        <p:nvSpPr>
          <p:cNvPr id="6" name="Slide Number Placeholder 5">
            <a:extLst>
              <a:ext uri="{FF2B5EF4-FFF2-40B4-BE49-F238E27FC236}">
                <a16:creationId xmlns:a16="http://schemas.microsoft.com/office/drawing/2014/main" id="{726284F0-BC6A-E64D-BB30-5670FE229E77}"/>
              </a:ext>
            </a:extLst>
          </p:cNvPr>
          <p:cNvSpPr>
            <a:spLocks noGrp="1"/>
          </p:cNvSpPr>
          <p:nvPr>
            <p:ph type="sldNum" sz="quarter" idx="12"/>
          </p:nvPr>
        </p:nvSpPr>
        <p:spPr/>
        <p:txBody>
          <a:bodyPr/>
          <a:lstStyle/>
          <a:p>
            <a:fld id="{3167B888-8118-7249-9566-27202AFE6B7A}" type="slidenum">
              <a:rPr lang="en-US" smtClean="0"/>
              <a:t>‹N°›</a:t>
            </a:fld>
            <a:endParaRPr lang="en-US"/>
          </a:p>
        </p:txBody>
      </p:sp>
    </p:spTree>
    <p:extLst>
      <p:ext uri="{BB962C8B-B14F-4D97-AF65-F5344CB8AC3E}">
        <p14:creationId xmlns:p14="http://schemas.microsoft.com/office/powerpoint/2010/main" val="319026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E49D-DCCA-B44E-807F-B370AB347D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63DCE4-8B58-C94C-91FB-40B392AF17D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CFBDAC-F3DA-544F-A891-D56045194329}"/>
              </a:ext>
            </a:extLst>
          </p:cNvPr>
          <p:cNvSpPr>
            <a:spLocks noGrp="1"/>
          </p:cNvSpPr>
          <p:nvPr>
            <p:ph type="dt" sz="half" idx="10"/>
          </p:nvPr>
        </p:nvSpPr>
        <p:spPr/>
        <p:txBody>
          <a:bodyPr/>
          <a:lstStyle/>
          <a:p>
            <a:fld id="{AA4E5720-4B39-8C45-AAEF-916F41EE024E}" type="datetime1">
              <a:rPr lang="en-AU" smtClean="0"/>
              <a:t>8/7/18</a:t>
            </a:fld>
            <a:endParaRPr lang="en-US"/>
          </a:p>
        </p:txBody>
      </p:sp>
      <p:sp>
        <p:nvSpPr>
          <p:cNvPr id="5" name="Footer Placeholder 4">
            <a:extLst>
              <a:ext uri="{FF2B5EF4-FFF2-40B4-BE49-F238E27FC236}">
                <a16:creationId xmlns:a16="http://schemas.microsoft.com/office/drawing/2014/main" id="{68DADE8F-6F0F-3E46-A6D3-D435C471A0C4}"/>
              </a:ext>
            </a:extLst>
          </p:cNvPr>
          <p:cNvSpPr>
            <a:spLocks noGrp="1"/>
          </p:cNvSpPr>
          <p:nvPr>
            <p:ph type="ftr" sz="quarter" idx="11"/>
          </p:nvPr>
        </p:nvSpPr>
        <p:spPr/>
        <p:txBody>
          <a:bodyPr/>
          <a:lstStyle/>
          <a:p>
            <a:r>
              <a:rPr lang="en-US"/>
              <a:t>ImmunoConeEpT</a:t>
            </a:r>
          </a:p>
        </p:txBody>
      </p:sp>
      <p:sp>
        <p:nvSpPr>
          <p:cNvPr id="6" name="Slide Number Placeholder 5">
            <a:extLst>
              <a:ext uri="{FF2B5EF4-FFF2-40B4-BE49-F238E27FC236}">
                <a16:creationId xmlns:a16="http://schemas.microsoft.com/office/drawing/2014/main" id="{58F6CDE9-24C3-7344-8092-C8845A399B1B}"/>
              </a:ext>
            </a:extLst>
          </p:cNvPr>
          <p:cNvSpPr>
            <a:spLocks noGrp="1"/>
          </p:cNvSpPr>
          <p:nvPr>
            <p:ph type="sldNum" sz="quarter" idx="12"/>
          </p:nvPr>
        </p:nvSpPr>
        <p:spPr/>
        <p:txBody>
          <a:bodyPr/>
          <a:lstStyle/>
          <a:p>
            <a:fld id="{3167B888-8118-7249-9566-27202AFE6B7A}" type="slidenum">
              <a:rPr lang="en-US" smtClean="0"/>
              <a:t>‹N°›</a:t>
            </a:fld>
            <a:endParaRPr lang="en-US"/>
          </a:p>
        </p:txBody>
      </p:sp>
    </p:spTree>
    <p:extLst>
      <p:ext uri="{BB962C8B-B14F-4D97-AF65-F5344CB8AC3E}">
        <p14:creationId xmlns:p14="http://schemas.microsoft.com/office/powerpoint/2010/main" val="153168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439C64-509C-C946-AE0B-ADD0C8E9B7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3D40F6-A69B-014A-8D32-E243C726B54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8D00E2-500B-874B-A081-08D265A56EAE}"/>
              </a:ext>
            </a:extLst>
          </p:cNvPr>
          <p:cNvSpPr>
            <a:spLocks noGrp="1"/>
          </p:cNvSpPr>
          <p:nvPr>
            <p:ph type="dt" sz="half" idx="10"/>
          </p:nvPr>
        </p:nvSpPr>
        <p:spPr/>
        <p:txBody>
          <a:bodyPr/>
          <a:lstStyle/>
          <a:p>
            <a:fld id="{951E593E-F92B-CF46-A1C4-5ACF0794ADB5}" type="datetime1">
              <a:rPr lang="en-AU" smtClean="0"/>
              <a:t>8/7/18</a:t>
            </a:fld>
            <a:endParaRPr lang="en-US"/>
          </a:p>
        </p:txBody>
      </p:sp>
      <p:sp>
        <p:nvSpPr>
          <p:cNvPr id="5" name="Footer Placeholder 4">
            <a:extLst>
              <a:ext uri="{FF2B5EF4-FFF2-40B4-BE49-F238E27FC236}">
                <a16:creationId xmlns:a16="http://schemas.microsoft.com/office/drawing/2014/main" id="{77AD5D8F-C519-6040-BAEF-CBE0EC93BC6D}"/>
              </a:ext>
            </a:extLst>
          </p:cNvPr>
          <p:cNvSpPr>
            <a:spLocks noGrp="1"/>
          </p:cNvSpPr>
          <p:nvPr>
            <p:ph type="ftr" sz="quarter" idx="11"/>
          </p:nvPr>
        </p:nvSpPr>
        <p:spPr/>
        <p:txBody>
          <a:bodyPr/>
          <a:lstStyle/>
          <a:p>
            <a:r>
              <a:rPr lang="en-US"/>
              <a:t>ImmunoConeEpT</a:t>
            </a:r>
          </a:p>
        </p:txBody>
      </p:sp>
      <p:sp>
        <p:nvSpPr>
          <p:cNvPr id="6" name="Slide Number Placeholder 5">
            <a:extLst>
              <a:ext uri="{FF2B5EF4-FFF2-40B4-BE49-F238E27FC236}">
                <a16:creationId xmlns:a16="http://schemas.microsoft.com/office/drawing/2014/main" id="{73301878-1470-C545-B8E7-25CA38D2241E}"/>
              </a:ext>
            </a:extLst>
          </p:cNvPr>
          <p:cNvSpPr>
            <a:spLocks noGrp="1"/>
          </p:cNvSpPr>
          <p:nvPr>
            <p:ph type="sldNum" sz="quarter" idx="12"/>
          </p:nvPr>
        </p:nvSpPr>
        <p:spPr/>
        <p:txBody>
          <a:bodyPr/>
          <a:lstStyle/>
          <a:p>
            <a:fld id="{3167B888-8118-7249-9566-27202AFE6B7A}" type="slidenum">
              <a:rPr lang="en-US" smtClean="0"/>
              <a:t>‹N°›</a:t>
            </a:fld>
            <a:endParaRPr lang="en-US"/>
          </a:p>
        </p:txBody>
      </p:sp>
    </p:spTree>
    <p:extLst>
      <p:ext uri="{BB962C8B-B14F-4D97-AF65-F5344CB8AC3E}">
        <p14:creationId xmlns:p14="http://schemas.microsoft.com/office/powerpoint/2010/main" val="1284119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609600" y="6245225"/>
            <a:ext cx="2844800" cy="476250"/>
          </a:xfrm>
        </p:spPr>
        <p:txBody>
          <a:bodyPr/>
          <a:lstStyle>
            <a:lvl1pPr>
              <a:defRPr/>
            </a:lvl1pPr>
          </a:lstStyle>
          <a:p>
            <a:fld id="{C3013C52-3E34-3341-A8C4-65889F0FF832}" type="datetime1">
              <a:rPr lang="en-AU" smtClean="0"/>
              <a:t>8/7/18</a:t>
            </a:fld>
            <a:endParaRPr lang="en-AU"/>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r>
              <a:rPr lang="en-AU"/>
              <a:t>ImmunoConeEpT</a:t>
            </a: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DCD99D1E-0197-4342-8401-B279C1BE6CFB}" type="slidenum">
              <a:rPr lang="en-AU" smtClean="0"/>
              <a:pPr/>
              <a:t>‹N°›</a:t>
            </a:fld>
            <a:endParaRPr lang="en-AU"/>
          </a:p>
        </p:txBody>
      </p:sp>
    </p:spTree>
    <p:extLst>
      <p:ext uri="{BB962C8B-B14F-4D97-AF65-F5344CB8AC3E}">
        <p14:creationId xmlns:p14="http://schemas.microsoft.com/office/powerpoint/2010/main" val="136267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C691-8C43-7749-9D26-304730CCF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1914A9-CD2F-4142-B256-BD6A75A702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8E086-05B1-084D-99D4-E11A0CCEF185}"/>
              </a:ext>
            </a:extLst>
          </p:cNvPr>
          <p:cNvSpPr>
            <a:spLocks noGrp="1"/>
          </p:cNvSpPr>
          <p:nvPr>
            <p:ph type="dt" sz="half" idx="10"/>
          </p:nvPr>
        </p:nvSpPr>
        <p:spPr/>
        <p:txBody>
          <a:bodyPr/>
          <a:lstStyle/>
          <a:p>
            <a:fld id="{59D66BC2-9C22-4E42-8432-525EA58D936A}" type="datetime1">
              <a:rPr lang="en-AU" smtClean="0"/>
              <a:t>8/7/18</a:t>
            </a:fld>
            <a:endParaRPr lang="en-US"/>
          </a:p>
        </p:txBody>
      </p:sp>
      <p:sp>
        <p:nvSpPr>
          <p:cNvPr id="5" name="Footer Placeholder 4">
            <a:extLst>
              <a:ext uri="{FF2B5EF4-FFF2-40B4-BE49-F238E27FC236}">
                <a16:creationId xmlns:a16="http://schemas.microsoft.com/office/drawing/2014/main" id="{C5B15719-7D6B-6944-92E5-68D8FD388D55}"/>
              </a:ext>
            </a:extLst>
          </p:cNvPr>
          <p:cNvSpPr>
            <a:spLocks noGrp="1"/>
          </p:cNvSpPr>
          <p:nvPr>
            <p:ph type="ftr" sz="quarter" idx="11"/>
          </p:nvPr>
        </p:nvSpPr>
        <p:spPr/>
        <p:txBody>
          <a:bodyPr/>
          <a:lstStyle/>
          <a:p>
            <a:r>
              <a:rPr lang="en-US"/>
              <a:t>ImmunoConeEpT</a:t>
            </a:r>
          </a:p>
        </p:txBody>
      </p:sp>
      <p:sp>
        <p:nvSpPr>
          <p:cNvPr id="6" name="Slide Number Placeholder 5">
            <a:extLst>
              <a:ext uri="{FF2B5EF4-FFF2-40B4-BE49-F238E27FC236}">
                <a16:creationId xmlns:a16="http://schemas.microsoft.com/office/drawing/2014/main" id="{3A715B64-204F-C740-A505-E5BA70C9CBA1}"/>
              </a:ext>
            </a:extLst>
          </p:cNvPr>
          <p:cNvSpPr>
            <a:spLocks noGrp="1"/>
          </p:cNvSpPr>
          <p:nvPr>
            <p:ph type="sldNum" sz="quarter" idx="12"/>
          </p:nvPr>
        </p:nvSpPr>
        <p:spPr/>
        <p:txBody>
          <a:bodyPr/>
          <a:lstStyle/>
          <a:p>
            <a:fld id="{3167B888-8118-7249-9566-27202AFE6B7A}" type="slidenum">
              <a:rPr lang="en-US" smtClean="0"/>
              <a:t>‹N°›</a:t>
            </a:fld>
            <a:endParaRPr lang="en-US"/>
          </a:p>
        </p:txBody>
      </p:sp>
    </p:spTree>
    <p:extLst>
      <p:ext uri="{BB962C8B-B14F-4D97-AF65-F5344CB8AC3E}">
        <p14:creationId xmlns:p14="http://schemas.microsoft.com/office/powerpoint/2010/main" val="425785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ECFD-CDD3-CF45-A489-5C27D0BFAC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F92DCC-2357-5D42-9E9A-B415A425C9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38455E-7B6D-7C43-B8DD-94E39ACF4A79}"/>
              </a:ext>
            </a:extLst>
          </p:cNvPr>
          <p:cNvSpPr>
            <a:spLocks noGrp="1"/>
          </p:cNvSpPr>
          <p:nvPr>
            <p:ph type="dt" sz="half" idx="10"/>
          </p:nvPr>
        </p:nvSpPr>
        <p:spPr/>
        <p:txBody>
          <a:bodyPr/>
          <a:lstStyle/>
          <a:p>
            <a:fld id="{FA2F9B85-4BB7-2849-8A60-55B78B8637F2}" type="datetime1">
              <a:rPr lang="en-AU" smtClean="0"/>
              <a:t>8/7/18</a:t>
            </a:fld>
            <a:endParaRPr lang="en-US"/>
          </a:p>
        </p:txBody>
      </p:sp>
      <p:sp>
        <p:nvSpPr>
          <p:cNvPr id="5" name="Footer Placeholder 4">
            <a:extLst>
              <a:ext uri="{FF2B5EF4-FFF2-40B4-BE49-F238E27FC236}">
                <a16:creationId xmlns:a16="http://schemas.microsoft.com/office/drawing/2014/main" id="{358EF37B-E2A3-D344-B894-D38660D828FB}"/>
              </a:ext>
            </a:extLst>
          </p:cNvPr>
          <p:cNvSpPr>
            <a:spLocks noGrp="1"/>
          </p:cNvSpPr>
          <p:nvPr>
            <p:ph type="ftr" sz="quarter" idx="11"/>
          </p:nvPr>
        </p:nvSpPr>
        <p:spPr/>
        <p:txBody>
          <a:bodyPr/>
          <a:lstStyle/>
          <a:p>
            <a:r>
              <a:rPr lang="en-US"/>
              <a:t>ImmunoConeEpT</a:t>
            </a:r>
          </a:p>
        </p:txBody>
      </p:sp>
      <p:sp>
        <p:nvSpPr>
          <p:cNvPr id="6" name="Slide Number Placeholder 5">
            <a:extLst>
              <a:ext uri="{FF2B5EF4-FFF2-40B4-BE49-F238E27FC236}">
                <a16:creationId xmlns:a16="http://schemas.microsoft.com/office/drawing/2014/main" id="{58997B7A-D854-1249-AC33-7B0DB4D341EA}"/>
              </a:ext>
            </a:extLst>
          </p:cNvPr>
          <p:cNvSpPr>
            <a:spLocks noGrp="1"/>
          </p:cNvSpPr>
          <p:nvPr>
            <p:ph type="sldNum" sz="quarter" idx="12"/>
          </p:nvPr>
        </p:nvSpPr>
        <p:spPr/>
        <p:txBody>
          <a:bodyPr/>
          <a:lstStyle/>
          <a:p>
            <a:fld id="{3167B888-8118-7249-9566-27202AFE6B7A}" type="slidenum">
              <a:rPr lang="en-US" smtClean="0"/>
              <a:t>‹N°›</a:t>
            </a:fld>
            <a:endParaRPr lang="en-US"/>
          </a:p>
        </p:txBody>
      </p:sp>
    </p:spTree>
    <p:extLst>
      <p:ext uri="{BB962C8B-B14F-4D97-AF65-F5344CB8AC3E}">
        <p14:creationId xmlns:p14="http://schemas.microsoft.com/office/powerpoint/2010/main" val="44893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56FB-DAEA-2940-A358-21B7CE0FE7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BFBA7-0F3A-1E45-8C7A-431EF29A9E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645484-D5D4-1345-BD09-5448BBB8C13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094798-E042-5842-8C2D-039BE81138A2}"/>
              </a:ext>
            </a:extLst>
          </p:cNvPr>
          <p:cNvSpPr>
            <a:spLocks noGrp="1"/>
          </p:cNvSpPr>
          <p:nvPr>
            <p:ph type="dt" sz="half" idx="10"/>
          </p:nvPr>
        </p:nvSpPr>
        <p:spPr/>
        <p:txBody>
          <a:bodyPr/>
          <a:lstStyle/>
          <a:p>
            <a:fld id="{E146D943-6E6D-2049-B528-AB0E15E0FF55}" type="datetime1">
              <a:rPr lang="en-AU" smtClean="0"/>
              <a:t>8/7/18</a:t>
            </a:fld>
            <a:endParaRPr lang="en-US"/>
          </a:p>
        </p:txBody>
      </p:sp>
      <p:sp>
        <p:nvSpPr>
          <p:cNvPr id="6" name="Footer Placeholder 5">
            <a:extLst>
              <a:ext uri="{FF2B5EF4-FFF2-40B4-BE49-F238E27FC236}">
                <a16:creationId xmlns:a16="http://schemas.microsoft.com/office/drawing/2014/main" id="{AA645E5E-6294-E14B-AD0F-F236AEEBB3FA}"/>
              </a:ext>
            </a:extLst>
          </p:cNvPr>
          <p:cNvSpPr>
            <a:spLocks noGrp="1"/>
          </p:cNvSpPr>
          <p:nvPr>
            <p:ph type="ftr" sz="quarter" idx="11"/>
          </p:nvPr>
        </p:nvSpPr>
        <p:spPr/>
        <p:txBody>
          <a:bodyPr/>
          <a:lstStyle/>
          <a:p>
            <a:r>
              <a:rPr lang="en-US"/>
              <a:t>ImmunoConeEpT</a:t>
            </a:r>
          </a:p>
        </p:txBody>
      </p:sp>
      <p:sp>
        <p:nvSpPr>
          <p:cNvPr id="7" name="Slide Number Placeholder 6">
            <a:extLst>
              <a:ext uri="{FF2B5EF4-FFF2-40B4-BE49-F238E27FC236}">
                <a16:creationId xmlns:a16="http://schemas.microsoft.com/office/drawing/2014/main" id="{0E5AB1EF-E977-C841-9729-6670941100A1}"/>
              </a:ext>
            </a:extLst>
          </p:cNvPr>
          <p:cNvSpPr>
            <a:spLocks noGrp="1"/>
          </p:cNvSpPr>
          <p:nvPr>
            <p:ph type="sldNum" sz="quarter" idx="12"/>
          </p:nvPr>
        </p:nvSpPr>
        <p:spPr/>
        <p:txBody>
          <a:bodyPr/>
          <a:lstStyle/>
          <a:p>
            <a:fld id="{3167B888-8118-7249-9566-27202AFE6B7A}" type="slidenum">
              <a:rPr lang="en-US" smtClean="0"/>
              <a:t>‹N°›</a:t>
            </a:fld>
            <a:endParaRPr lang="en-US"/>
          </a:p>
        </p:txBody>
      </p:sp>
    </p:spTree>
    <p:extLst>
      <p:ext uri="{BB962C8B-B14F-4D97-AF65-F5344CB8AC3E}">
        <p14:creationId xmlns:p14="http://schemas.microsoft.com/office/powerpoint/2010/main" val="367170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1B1E2-6206-3849-9732-B81E79FF35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FCAA4B-98A4-E746-8A66-53BAD03B5F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43CCC8-A533-6744-BEA7-9A57C532C1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BB1D4E-D3E4-7B40-994A-7865C41D97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946F83-8E0E-C344-9CAC-893907B15E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97A39A-83FB-FE4B-B8FC-272839842CA3}"/>
              </a:ext>
            </a:extLst>
          </p:cNvPr>
          <p:cNvSpPr>
            <a:spLocks noGrp="1"/>
          </p:cNvSpPr>
          <p:nvPr>
            <p:ph type="dt" sz="half" idx="10"/>
          </p:nvPr>
        </p:nvSpPr>
        <p:spPr/>
        <p:txBody>
          <a:bodyPr/>
          <a:lstStyle/>
          <a:p>
            <a:fld id="{4D937B72-543C-C747-9B47-889A43CBD8DA}" type="datetime1">
              <a:rPr lang="en-AU" smtClean="0"/>
              <a:t>8/7/18</a:t>
            </a:fld>
            <a:endParaRPr lang="en-US"/>
          </a:p>
        </p:txBody>
      </p:sp>
      <p:sp>
        <p:nvSpPr>
          <p:cNvPr id="8" name="Footer Placeholder 7">
            <a:extLst>
              <a:ext uri="{FF2B5EF4-FFF2-40B4-BE49-F238E27FC236}">
                <a16:creationId xmlns:a16="http://schemas.microsoft.com/office/drawing/2014/main" id="{A8337ED4-C995-D140-9D45-41F6C976B1E8}"/>
              </a:ext>
            </a:extLst>
          </p:cNvPr>
          <p:cNvSpPr>
            <a:spLocks noGrp="1"/>
          </p:cNvSpPr>
          <p:nvPr>
            <p:ph type="ftr" sz="quarter" idx="11"/>
          </p:nvPr>
        </p:nvSpPr>
        <p:spPr/>
        <p:txBody>
          <a:bodyPr/>
          <a:lstStyle/>
          <a:p>
            <a:r>
              <a:rPr lang="en-US"/>
              <a:t>ImmunoConeEpT</a:t>
            </a:r>
          </a:p>
        </p:txBody>
      </p:sp>
      <p:sp>
        <p:nvSpPr>
          <p:cNvPr id="9" name="Slide Number Placeholder 8">
            <a:extLst>
              <a:ext uri="{FF2B5EF4-FFF2-40B4-BE49-F238E27FC236}">
                <a16:creationId xmlns:a16="http://schemas.microsoft.com/office/drawing/2014/main" id="{C454332A-25D5-2F48-ACD7-A7C50C9CD6BC}"/>
              </a:ext>
            </a:extLst>
          </p:cNvPr>
          <p:cNvSpPr>
            <a:spLocks noGrp="1"/>
          </p:cNvSpPr>
          <p:nvPr>
            <p:ph type="sldNum" sz="quarter" idx="12"/>
          </p:nvPr>
        </p:nvSpPr>
        <p:spPr/>
        <p:txBody>
          <a:bodyPr/>
          <a:lstStyle/>
          <a:p>
            <a:fld id="{3167B888-8118-7249-9566-27202AFE6B7A}" type="slidenum">
              <a:rPr lang="en-US" smtClean="0"/>
              <a:t>‹N°›</a:t>
            </a:fld>
            <a:endParaRPr lang="en-US"/>
          </a:p>
        </p:txBody>
      </p:sp>
    </p:spTree>
    <p:extLst>
      <p:ext uri="{BB962C8B-B14F-4D97-AF65-F5344CB8AC3E}">
        <p14:creationId xmlns:p14="http://schemas.microsoft.com/office/powerpoint/2010/main" val="1753648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2CE95-BD82-294C-B098-3072D701A6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EDB254-1DF8-FC43-A4B0-0BCA1664B3ED}"/>
              </a:ext>
            </a:extLst>
          </p:cNvPr>
          <p:cNvSpPr>
            <a:spLocks noGrp="1"/>
          </p:cNvSpPr>
          <p:nvPr>
            <p:ph type="dt" sz="half" idx="10"/>
          </p:nvPr>
        </p:nvSpPr>
        <p:spPr/>
        <p:txBody>
          <a:bodyPr/>
          <a:lstStyle/>
          <a:p>
            <a:fld id="{A3C5C2A3-5001-974B-A0A8-0CDC5F65838E}" type="datetime1">
              <a:rPr lang="en-AU" smtClean="0"/>
              <a:t>8/7/18</a:t>
            </a:fld>
            <a:endParaRPr lang="en-US"/>
          </a:p>
        </p:txBody>
      </p:sp>
      <p:sp>
        <p:nvSpPr>
          <p:cNvPr id="4" name="Footer Placeholder 3">
            <a:extLst>
              <a:ext uri="{FF2B5EF4-FFF2-40B4-BE49-F238E27FC236}">
                <a16:creationId xmlns:a16="http://schemas.microsoft.com/office/drawing/2014/main" id="{21C1218E-0E0F-834D-9E5A-006479640AE5}"/>
              </a:ext>
            </a:extLst>
          </p:cNvPr>
          <p:cNvSpPr>
            <a:spLocks noGrp="1"/>
          </p:cNvSpPr>
          <p:nvPr>
            <p:ph type="ftr" sz="quarter" idx="11"/>
          </p:nvPr>
        </p:nvSpPr>
        <p:spPr/>
        <p:txBody>
          <a:bodyPr/>
          <a:lstStyle/>
          <a:p>
            <a:r>
              <a:rPr lang="en-US"/>
              <a:t>ImmunoConeEpT</a:t>
            </a:r>
          </a:p>
        </p:txBody>
      </p:sp>
      <p:sp>
        <p:nvSpPr>
          <p:cNvPr id="5" name="Slide Number Placeholder 4">
            <a:extLst>
              <a:ext uri="{FF2B5EF4-FFF2-40B4-BE49-F238E27FC236}">
                <a16:creationId xmlns:a16="http://schemas.microsoft.com/office/drawing/2014/main" id="{1267D475-BA36-3C45-877D-ED65AFF8A07D}"/>
              </a:ext>
            </a:extLst>
          </p:cNvPr>
          <p:cNvSpPr>
            <a:spLocks noGrp="1"/>
          </p:cNvSpPr>
          <p:nvPr>
            <p:ph type="sldNum" sz="quarter" idx="12"/>
          </p:nvPr>
        </p:nvSpPr>
        <p:spPr/>
        <p:txBody>
          <a:bodyPr/>
          <a:lstStyle/>
          <a:p>
            <a:fld id="{3167B888-8118-7249-9566-27202AFE6B7A}" type="slidenum">
              <a:rPr lang="en-US" smtClean="0"/>
              <a:t>‹N°›</a:t>
            </a:fld>
            <a:endParaRPr lang="en-US"/>
          </a:p>
        </p:txBody>
      </p:sp>
    </p:spTree>
    <p:extLst>
      <p:ext uri="{BB962C8B-B14F-4D97-AF65-F5344CB8AC3E}">
        <p14:creationId xmlns:p14="http://schemas.microsoft.com/office/powerpoint/2010/main" val="158048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85047-665B-B144-9398-4614FD9AE31C}"/>
              </a:ext>
            </a:extLst>
          </p:cNvPr>
          <p:cNvSpPr>
            <a:spLocks noGrp="1"/>
          </p:cNvSpPr>
          <p:nvPr>
            <p:ph type="dt" sz="half" idx="10"/>
          </p:nvPr>
        </p:nvSpPr>
        <p:spPr/>
        <p:txBody>
          <a:bodyPr/>
          <a:lstStyle/>
          <a:p>
            <a:fld id="{E4022525-D85E-6049-A5C4-12EB98E2217F}" type="datetime1">
              <a:rPr lang="en-AU" smtClean="0"/>
              <a:t>8/7/18</a:t>
            </a:fld>
            <a:endParaRPr lang="en-US"/>
          </a:p>
        </p:txBody>
      </p:sp>
      <p:sp>
        <p:nvSpPr>
          <p:cNvPr id="3" name="Footer Placeholder 2">
            <a:extLst>
              <a:ext uri="{FF2B5EF4-FFF2-40B4-BE49-F238E27FC236}">
                <a16:creationId xmlns:a16="http://schemas.microsoft.com/office/drawing/2014/main" id="{4B205B70-2C1F-A647-B12C-A82F95634136}"/>
              </a:ext>
            </a:extLst>
          </p:cNvPr>
          <p:cNvSpPr>
            <a:spLocks noGrp="1"/>
          </p:cNvSpPr>
          <p:nvPr>
            <p:ph type="ftr" sz="quarter" idx="11"/>
          </p:nvPr>
        </p:nvSpPr>
        <p:spPr/>
        <p:txBody>
          <a:bodyPr/>
          <a:lstStyle/>
          <a:p>
            <a:r>
              <a:rPr lang="en-US"/>
              <a:t>ImmunoConeEpT</a:t>
            </a:r>
          </a:p>
        </p:txBody>
      </p:sp>
      <p:sp>
        <p:nvSpPr>
          <p:cNvPr id="4" name="Slide Number Placeholder 3">
            <a:extLst>
              <a:ext uri="{FF2B5EF4-FFF2-40B4-BE49-F238E27FC236}">
                <a16:creationId xmlns:a16="http://schemas.microsoft.com/office/drawing/2014/main" id="{47681FDC-5769-C84F-BE42-05D21AD5F563}"/>
              </a:ext>
            </a:extLst>
          </p:cNvPr>
          <p:cNvSpPr>
            <a:spLocks noGrp="1"/>
          </p:cNvSpPr>
          <p:nvPr>
            <p:ph type="sldNum" sz="quarter" idx="12"/>
          </p:nvPr>
        </p:nvSpPr>
        <p:spPr/>
        <p:txBody>
          <a:bodyPr/>
          <a:lstStyle/>
          <a:p>
            <a:fld id="{3167B888-8118-7249-9566-27202AFE6B7A}" type="slidenum">
              <a:rPr lang="en-US" smtClean="0"/>
              <a:t>‹N°›</a:t>
            </a:fld>
            <a:endParaRPr lang="en-US"/>
          </a:p>
        </p:txBody>
      </p:sp>
    </p:spTree>
    <p:extLst>
      <p:ext uri="{BB962C8B-B14F-4D97-AF65-F5344CB8AC3E}">
        <p14:creationId xmlns:p14="http://schemas.microsoft.com/office/powerpoint/2010/main" val="30647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D4A2-65A3-AB4B-892A-514CA95DE1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F452C1-FC32-B245-8652-668015E12F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001BE7-5E76-C64A-8A34-5FDA6CD3C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AF885F-1A49-694C-A858-817EF11C1C6F}"/>
              </a:ext>
            </a:extLst>
          </p:cNvPr>
          <p:cNvSpPr>
            <a:spLocks noGrp="1"/>
          </p:cNvSpPr>
          <p:nvPr>
            <p:ph type="dt" sz="half" idx="10"/>
          </p:nvPr>
        </p:nvSpPr>
        <p:spPr/>
        <p:txBody>
          <a:bodyPr/>
          <a:lstStyle/>
          <a:p>
            <a:fld id="{F7D69644-1C83-3F47-89E2-B11A5025A2E0}" type="datetime1">
              <a:rPr lang="en-AU" smtClean="0"/>
              <a:t>8/7/18</a:t>
            </a:fld>
            <a:endParaRPr lang="en-US"/>
          </a:p>
        </p:txBody>
      </p:sp>
      <p:sp>
        <p:nvSpPr>
          <p:cNvPr id="6" name="Footer Placeholder 5">
            <a:extLst>
              <a:ext uri="{FF2B5EF4-FFF2-40B4-BE49-F238E27FC236}">
                <a16:creationId xmlns:a16="http://schemas.microsoft.com/office/drawing/2014/main" id="{DD606CA5-466D-874B-830C-9503CE9EBE8A}"/>
              </a:ext>
            </a:extLst>
          </p:cNvPr>
          <p:cNvSpPr>
            <a:spLocks noGrp="1"/>
          </p:cNvSpPr>
          <p:nvPr>
            <p:ph type="ftr" sz="quarter" idx="11"/>
          </p:nvPr>
        </p:nvSpPr>
        <p:spPr/>
        <p:txBody>
          <a:bodyPr/>
          <a:lstStyle/>
          <a:p>
            <a:r>
              <a:rPr lang="en-US"/>
              <a:t>ImmunoConeEpT</a:t>
            </a:r>
          </a:p>
        </p:txBody>
      </p:sp>
      <p:sp>
        <p:nvSpPr>
          <p:cNvPr id="7" name="Slide Number Placeholder 6">
            <a:extLst>
              <a:ext uri="{FF2B5EF4-FFF2-40B4-BE49-F238E27FC236}">
                <a16:creationId xmlns:a16="http://schemas.microsoft.com/office/drawing/2014/main" id="{DB4E9CAC-492E-E446-BE61-B545CBC4F68B}"/>
              </a:ext>
            </a:extLst>
          </p:cNvPr>
          <p:cNvSpPr>
            <a:spLocks noGrp="1"/>
          </p:cNvSpPr>
          <p:nvPr>
            <p:ph type="sldNum" sz="quarter" idx="12"/>
          </p:nvPr>
        </p:nvSpPr>
        <p:spPr/>
        <p:txBody>
          <a:bodyPr/>
          <a:lstStyle/>
          <a:p>
            <a:fld id="{3167B888-8118-7249-9566-27202AFE6B7A}" type="slidenum">
              <a:rPr lang="en-US" smtClean="0"/>
              <a:t>‹N°›</a:t>
            </a:fld>
            <a:endParaRPr lang="en-US"/>
          </a:p>
        </p:txBody>
      </p:sp>
    </p:spTree>
    <p:extLst>
      <p:ext uri="{BB962C8B-B14F-4D97-AF65-F5344CB8AC3E}">
        <p14:creationId xmlns:p14="http://schemas.microsoft.com/office/powerpoint/2010/main" val="57963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16C30-395F-7E4A-B8DD-145188812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27D37A-75C8-2948-A185-A4777F35D0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CD3C15-B3A4-084D-9EDA-4FCB45ED9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EF034C-D141-BD4D-AE38-7E8A954EA543}"/>
              </a:ext>
            </a:extLst>
          </p:cNvPr>
          <p:cNvSpPr>
            <a:spLocks noGrp="1"/>
          </p:cNvSpPr>
          <p:nvPr>
            <p:ph type="dt" sz="half" idx="10"/>
          </p:nvPr>
        </p:nvSpPr>
        <p:spPr/>
        <p:txBody>
          <a:bodyPr/>
          <a:lstStyle/>
          <a:p>
            <a:fld id="{4225CCAB-C54A-5743-AA28-ED2F4ACD85FE}" type="datetime1">
              <a:rPr lang="en-AU" smtClean="0"/>
              <a:t>8/7/18</a:t>
            </a:fld>
            <a:endParaRPr lang="en-US"/>
          </a:p>
        </p:txBody>
      </p:sp>
      <p:sp>
        <p:nvSpPr>
          <p:cNvPr id="6" name="Footer Placeholder 5">
            <a:extLst>
              <a:ext uri="{FF2B5EF4-FFF2-40B4-BE49-F238E27FC236}">
                <a16:creationId xmlns:a16="http://schemas.microsoft.com/office/drawing/2014/main" id="{0E777832-13AA-AB4A-A4F7-7A61CC2E8493}"/>
              </a:ext>
            </a:extLst>
          </p:cNvPr>
          <p:cNvSpPr>
            <a:spLocks noGrp="1"/>
          </p:cNvSpPr>
          <p:nvPr>
            <p:ph type="ftr" sz="quarter" idx="11"/>
          </p:nvPr>
        </p:nvSpPr>
        <p:spPr/>
        <p:txBody>
          <a:bodyPr/>
          <a:lstStyle/>
          <a:p>
            <a:r>
              <a:rPr lang="en-US"/>
              <a:t>ImmunoConeEpT</a:t>
            </a:r>
          </a:p>
        </p:txBody>
      </p:sp>
      <p:sp>
        <p:nvSpPr>
          <p:cNvPr id="7" name="Slide Number Placeholder 6">
            <a:extLst>
              <a:ext uri="{FF2B5EF4-FFF2-40B4-BE49-F238E27FC236}">
                <a16:creationId xmlns:a16="http://schemas.microsoft.com/office/drawing/2014/main" id="{E9D7701A-BD79-0F4D-A09C-C9ED01993877}"/>
              </a:ext>
            </a:extLst>
          </p:cNvPr>
          <p:cNvSpPr>
            <a:spLocks noGrp="1"/>
          </p:cNvSpPr>
          <p:nvPr>
            <p:ph type="sldNum" sz="quarter" idx="12"/>
          </p:nvPr>
        </p:nvSpPr>
        <p:spPr/>
        <p:txBody>
          <a:bodyPr/>
          <a:lstStyle/>
          <a:p>
            <a:fld id="{3167B888-8118-7249-9566-27202AFE6B7A}" type="slidenum">
              <a:rPr lang="en-US" smtClean="0"/>
              <a:t>‹N°›</a:t>
            </a:fld>
            <a:endParaRPr lang="en-US"/>
          </a:p>
        </p:txBody>
      </p:sp>
    </p:spTree>
    <p:extLst>
      <p:ext uri="{BB962C8B-B14F-4D97-AF65-F5344CB8AC3E}">
        <p14:creationId xmlns:p14="http://schemas.microsoft.com/office/powerpoint/2010/main" val="2807955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7E8815-B68F-6F4B-87B4-FD23B28ECA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E56648-BD2C-A54B-92B3-FBC9AC025C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B44628-9E30-AF4C-B352-DF292F30E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9B30B-2B3D-3148-9B26-9895BE7F31E4}" type="datetime1">
              <a:rPr lang="en-AU" smtClean="0"/>
              <a:t>8/7/18</a:t>
            </a:fld>
            <a:endParaRPr lang="en-US"/>
          </a:p>
        </p:txBody>
      </p:sp>
      <p:sp>
        <p:nvSpPr>
          <p:cNvPr id="5" name="Footer Placeholder 4">
            <a:extLst>
              <a:ext uri="{FF2B5EF4-FFF2-40B4-BE49-F238E27FC236}">
                <a16:creationId xmlns:a16="http://schemas.microsoft.com/office/drawing/2014/main" id="{EC7703CA-CCF3-7E4C-BA1C-D290E0D092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ImmunoConeEpT</a:t>
            </a:r>
          </a:p>
        </p:txBody>
      </p:sp>
      <p:sp>
        <p:nvSpPr>
          <p:cNvPr id="6" name="Slide Number Placeholder 5">
            <a:extLst>
              <a:ext uri="{FF2B5EF4-FFF2-40B4-BE49-F238E27FC236}">
                <a16:creationId xmlns:a16="http://schemas.microsoft.com/office/drawing/2014/main" id="{FA7C3462-2338-DA44-9FF8-63879BFE7F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7B888-8118-7249-9566-27202AFE6B7A}" type="slidenum">
              <a:rPr lang="en-US" smtClean="0"/>
              <a:t>‹N°›</a:t>
            </a:fld>
            <a:endParaRPr lang="en-US"/>
          </a:p>
        </p:txBody>
      </p:sp>
    </p:spTree>
    <p:extLst>
      <p:ext uri="{BB962C8B-B14F-4D97-AF65-F5344CB8AC3E}">
        <p14:creationId xmlns:p14="http://schemas.microsoft.com/office/powerpoint/2010/main" val="1395518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hyperlink" Target="http://www.griffithslab.org/"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24395"/>
            <a:ext cx="9144000" cy="2785568"/>
          </a:xfrm>
        </p:spPr>
        <p:txBody>
          <a:bodyPr>
            <a:normAutofit fontScale="90000"/>
          </a:bodyPr>
          <a:lstStyle/>
          <a:p>
            <a:r>
              <a:rPr lang="en-AU" dirty="0"/>
              <a:t>What is an organism, and what is it for? </a:t>
            </a:r>
            <a:br>
              <a:rPr lang="en-AU" dirty="0"/>
            </a:br>
            <a:r>
              <a:rPr lang="en-AU" sz="4000" dirty="0"/>
              <a:t>Neo-Aristotelian, Darwinian and post-Hamilton perspectives</a:t>
            </a:r>
          </a:p>
        </p:txBody>
      </p:sp>
      <p:sp>
        <p:nvSpPr>
          <p:cNvPr id="3" name="Subtitle 2"/>
          <p:cNvSpPr>
            <a:spLocks noGrp="1"/>
          </p:cNvSpPr>
          <p:nvPr>
            <p:ph type="subTitle" idx="1"/>
          </p:nvPr>
        </p:nvSpPr>
        <p:spPr>
          <a:xfrm>
            <a:off x="2895600" y="3886201"/>
            <a:ext cx="6400800" cy="613611"/>
          </a:xfrm>
        </p:spPr>
        <p:txBody>
          <a:bodyPr/>
          <a:lstStyle/>
          <a:p>
            <a:r>
              <a:rPr lang="en-US" dirty="0"/>
              <a:t>Paul E. Griffiths</a:t>
            </a:r>
          </a:p>
        </p:txBody>
      </p:sp>
      <p:pic>
        <p:nvPicPr>
          <p:cNvPr id="4" name="Picture 3">
            <a:extLst>
              <a:ext uri="{FF2B5EF4-FFF2-40B4-BE49-F238E27FC236}">
                <a16:creationId xmlns:a16="http://schemas.microsoft.com/office/drawing/2014/main" id="{9097F0E2-FF88-754C-95EB-3FC82CDA9C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0076" y="4762501"/>
            <a:ext cx="3133725"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id="{0E4782F9-0F69-AF43-BAF5-C0EA3BFB41F7}"/>
              </a:ext>
            </a:extLst>
          </p:cNvPr>
          <p:cNvSpPr>
            <a:spLocks noGrp="1"/>
          </p:cNvSpPr>
          <p:nvPr>
            <p:ph type="dt" sz="half" idx="10"/>
          </p:nvPr>
        </p:nvSpPr>
        <p:spPr/>
        <p:txBody>
          <a:bodyPr/>
          <a:lstStyle/>
          <a:p>
            <a:fld id="{1F13DA65-8CF3-F348-9969-11BF535C5050}" type="datetime1">
              <a:rPr lang="en-AU" smtClean="0"/>
              <a:t>8/7/18</a:t>
            </a:fld>
            <a:endParaRPr lang="en-US"/>
          </a:p>
        </p:txBody>
      </p:sp>
      <p:sp>
        <p:nvSpPr>
          <p:cNvPr id="6" name="Footer Placeholder 5">
            <a:extLst>
              <a:ext uri="{FF2B5EF4-FFF2-40B4-BE49-F238E27FC236}">
                <a16:creationId xmlns:a16="http://schemas.microsoft.com/office/drawing/2014/main" id="{42496C86-B4C9-B84E-B73B-515C4B8C2462}"/>
              </a:ext>
            </a:extLst>
          </p:cNvPr>
          <p:cNvSpPr>
            <a:spLocks noGrp="1"/>
          </p:cNvSpPr>
          <p:nvPr>
            <p:ph type="ftr" sz="quarter" idx="11"/>
          </p:nvPr>
        </p:nvSpPr>
        <p:spPr/>
        <p:txBody>
          <a:bodyPr/>
          <a:lstStyle/>
          <a:p>
            <a:r>
              <a:rPr lang="en-US"/>
              <a:t>ImmunoConeEpT</a:t>
            </a:r>
          </a:p>
        </p:txBody>
      </p:sp>
      <p:sp>
        <p:nvSpPr>
          <p:cNvPr id="7" name="Slide Number Placeholder 6">
            <a:extLst>
              <a:ext uri="{FF2B5EF4-FFF2-40B4-BE49-F238E27FC236}">
                <a16:creationId xmlns:a16="http://schemas.microsoft.com/office/drawing/2014/main" id="{709B8B07-C38F-B040-9C99-FF73B5E2D84A}"/>
              </a:ext>
            </a:extLst>
          </p:cNvPr>
          <p:cNvSpPr>
            <a:spLocks noGrp="1"/>
          </p:cNvSpPr>
          <p:nvPr>
            <p:ph type="sldNum" sz="quarter" idx="12"/>
          </p:nvPr>
        </p:nvSpPr>
        <p:spPr/>
        <p:txBody>
          <a:bodyPr/>
          <a:lstStyle/>
          <a:p>
            <a:fld id="{3167B888-8118-7249-9566-27202AFE6B7A}" type="slidenum">
              <a:rPr lang="en-US" smtClean="0"/>
              <a:t>1</a:t>
            </a:fld>
            <a:endParaRPr lang="en-US"/>
          </a:p>
        </p:txBody>
      </p:sp>
    </p:spTree>
    <p:extLst>
      <p:ext uri="{BB962C8B-B14F-4D97-AF65-F5344CB8AC3E}">
        <p14:creationId xmlns:p14="http://schemas.microsoft.com/office/powerpoint/2010/main" val="679267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4" name="Rectangle 4">
            <a:extLst>
              <a:ext uri="{FF2B5EF4-FFF2-40B4-BE49-F238E27FC236}">
                <a16:creationId xmlns:a16="http://schemas.microsoft.com/office/drawing/2014/main" id="{4E42A327-73F1-D44A-ABAC-CC698DA23642}"/>
              </a:ext>
            </a:extLst>
          </p:cNvPr>
          <p:cNvSpPr>
            <a:spLocks noGrp="1" noChangeArrowheads="1"/>
          </p:cNvSpPr>
          <p:nvPr>
            <p:ph type="title"/>
          </p:nvPr>
        </p:nvSpPr>
        <p:spPr/>
        <p:txBody>
          <a:bodyPr/>
          <a:lstStyle/>
          <a:p>
            <a:r>
              <a:rPr lang="en-US" altLang="en-US" sz="4000" dirty="0"/>
              <a:t>What is an organism and what is it for? #2</a:t>
            </a:r>
          </a:p>
        </p:txBody>
      </p:sp>
      <p:sp>
        <p:nvSpPr>
          <p:cNvPr id="322565" name="Rectangle 5">
            <a:extLst>
              <a:ext uri="{FF2B5EF4-FFF2-40B4-BE49-F238E27FC236}">
                <a16:creationId xmlns:a16="http://schemas.microsoft.com/office/drawing/2014/main" id="{7AAC8E70-AA78-C640-AAC0-DA0ADE957FC3}"/>
              </a:ext>
            </a:extLst>
          </p:cNvPr>
          <p:cNvSpPr>
            <a:spLocks noGrp="1" noChangeArrowheads="1"/>
          </p:cNvSpPr>
          <p:nvPr>
            <p:ph sz="half" idx="1"/>
          </p:nvPr>
        </p:nvSpPr>
        <p:spPr/>
        <p:txBody>
          <a:bodyPr>
            <a:normAutofit fontScale="92500" lnSpcReduction="20000"/>
          </a:bodyPr>
          <a:lstStyle/>
          <a:p>
            <a:r>
              <a:rPr lang="en-US" altLang="en-US" sz="2400" dirty="0"/>
              <a:t>Theories of Biological </a:t>
            </a:r>
            <a:r>
              <a:rPr lang="en-US" altLang="en-US" sz="2400" dirty="0" err="1"/>
              <a:t>Organisation</a:t>
            </a:r>
            <a:r>
              <a:rPr lang="en-US" altLang="en-US" sz="2400" dirty="0"/>
              <a:t> (e.g. </a:t>
            </a:r>
            <a:r>
              <a:rPr lang="en-US" altLang="en-US" sz="2400" dirty="0" err="1"/>
              <a:t>Mossio</a:t>
            </a:r>
            <a:r>
              <a:rPr lang="en-US" altLang="en-US" sz="2400" dirty="0"/>
              <a:t> and Moreno 2015) give formal characterizations of what is required for a system to be self-reproducing </a:t>
            </a:r>
          </a:p>
          <a:p>
            <a:r>
              <a:rPr lang="en-US" altLang="en-US" sz="2400" dirty="0"/>
              <a:t>They represent the most sustained and rigorous attempt to date to formalize the old idea of ‘circular causality’ – “biological </a:t>
            </a:r>
            <a:r>
              <a:rPr lang="en-US" altLang="en-US" sz="2400" dirty="0" err="1"/>
              <a:t>organisation</a:t>
            </a:r>
            <a:r>
              <a:rPr lang="en-US" altLang="en-US" sz="2400" dirty="0"/>
              <a:t> determines itself in the sense that the effects of its activity contribute to determine its own conditions of existence.” (</a:t>
            </a:r>
            <a:r>
              <a:rPr lang="en-US" altLang="en-US" sz="2400" dirty="0" err="1"/>
              <a:t>Mossio</a:t>
            </a:r>
            <a:r>
              <a:rPr lang="en-US" altLang="en-US" sz="2400" dirty="0"/>
              <a:t> &amp; </a:t>
            </a:r>
            <a:r>
              <a:rPr lang="en-US" altLang="en-US" sz="2400" dirty="0" err="1"/>
              <a:t>Bich</a:t>
            </a:r>
            <a:r>
              <a:rPr lang="en-US" altLang="en-US" sz="2400" dirty="0"/>
              <a:t> 2017)</a:t>
            </a:r>
          </a:p>
          <a:p>
            <a:r>
              <a:rPr lang="en-US" altLang="en-US" sz="2400" dirty="0"/>
              <a:t>The account is developed to the point where it resists trivialization through applying to phenomena like flames and hurricanes as well as intended targets like cells and proto-cells.</a:t>
            </a:r>
          </a:p>
          <a:p>
            <a:endParaRPr lang="en-US" altLang="en-US" sz="2400" dirty="0"/>
          </a:p>
        </p:txBody>
      </p:sp>
      <p:sp>
        <p:nvSpPr>
          <p:cNvPr id="6" name="Slide Number Placeholder 5">
            <a:extLst>
              <a:ext uri="{FF2B5EF4-FFF2-40B4-BE49-F238E27FC236}">
                <a16:creationId xmlns:a16="http://schemas.microsoft.com/office/drawing/2014/main" id="{0E1CD98B-10C1-0944-A8B3-23C3457EF1D7}"/>
              </a:ext>
            </a:extLst>
          </p:cNvPr>
          <p:cNvSpPr>
            <a:spLocks noGrp="1"/>
          </p:cNvSpPr>
          <p:nvPr>
            <p:ph type="sldNum" sz="quarter" idx="12"/>
          </p:nvPr>
        </p:nvSpPr>
        <p:spPr/>
        <p:txBody>
          <a:bodyPr/>
          <a:lstStyle/>
          <a:p>
            <a:fld id="{E2A266DC-7D0C-DB4F-8AA9-102528A5CB64}" type="slidenum">
              <a:rPr lang="en-AU" altLang="en-US"/>
              <a:pPr/>
              <a:t>10</a:t>
            </a:fld>
            <a:endParaRPr lang="en-AU" altLang="en-US"/>
          </a:p>
        </p:txBody>
      </p:sp>
      <p:pic>
        <p:nvPicPr>
          <p:cNvPr id="7" name="Content Placeholder 6">
            <a:extLst>
              <a:ext uri="{FF2B5EF4-FFF2-40B4-BE49-F238E27FC236}">
                <a16:creationId xmlns:a16="http://schemas.microsoft.com/office/drawing/2014/main" id="{986D41ED-FD4C-E444-925A-CFE9BCE0B1C4}"/>
              </a:ext>
            </a:extLst>
          </p:cNvPr>
          <p:cNvPicPr>
            <a:picLocks noGrp="1" noChangeAspect="1"/>
          </p:cNvPicPr>
          <p:nvPr>
            <p:ph sz="half" idx="2"/>
          </p:nvPr>
        </p:nvPicPr>
        <p:blipFill>
          <a:blip r:embed="rId3"/>
          <a:stretch>
            <a:fillRect/>
          </a:stretch>
        </p:blipFill>
        <p:spPr>
          <a:xfrm>
            <a:off x="6865903" y="1998914"/>
            <a:ext cx="4487898" cy="2689200"/>
          </a:xfrm>
        </p:spPr>
      </p:pic>
      <p:sp>
        <p:nvSpPr>
          <p:cNvPr id="8" name="Date Placeholder 7">
            <a:extLst>
              <a:ext uri="{FF2B5EF4-FFF2-40B4-BE49-F238E27FC236}">
                <a16:creationId xmlns:a16="http://schemas.microsoft.com/office/drawing/2014/main" id="{B6AE8906-E72E-2743-ADF1-22D4292D5AEE}"/>
              </a:ext>
            </a:extLst>
          </p:cNvPr>
          <p:cNvSpPr>
            <a:spLocks noGrp="1"/>
          </p:cNvSpPr>
          <p:nvPr>
            <p:ph type="dt" sz="half" idx="10"/>
          </p:nvPr>
        </p:nvSpPr>
        <p:spPr/>
        <p:txBody>
          <a:bodyPr/>
          <a:lstStyle/>
          <a:p>
            <a:fld id="{D4F255AA-8216-C443-9936-4FA60F6A119D}" type="datetime1">
              <a:rPr lang="en-AU" smtClean="0"/>
              <a:t>8/7/18</a:t>
            </a:fld>
            <a:endParaRPr lang="en-US"/>
          </a:p>
        </p:txBody>
      </p:sp>
      <p:sp>
        <p:nvSpPr>
          <p:cNvPr id="9" name="Footer Placeholder 8">
            <a:extLst>
              <a:ext uri="{FF2B5EF4-FFF2-40B4-BE49-F238E27FC236}">
                <a16:creationId xmlns:a16="http://schemas.microsoft.com/office/drawing/2014/main" id="{F0D9B65E-44A9-7D46-93E5-E9A540A31BD0}"/>
              </a:ext>
            </a:extLst>
          </p:cNvPr>
          <p:cNvSpPr>
            <a:spLocks noGrp="1"/>
          </p:cNvSpPr>
          <p:nvPr>
            <p:ph type="ftr" sz="quarter" idx="11"/>
          </p:nvPr>
        </p:nvSpPr>
        <p:spPr/>
        <p:txBody>
          <a:bodyPr/>
          <a:lstStyle/>
          <a:p>
            <a:r>
              <a:rPr lang="en-US"/>
              <a:t>ImmunoConeEpT</a:t>
            </a:r>
          </a:p>
        </p:txBody>
      </p:sp>
    </p:spTree>
    <p:extLst>
      <p:ext uri="{BB962C8B-B14F-4D97-AF65-F5344CB8AC3E}">
        <p14:creationId xmlns:p14="http://schemas.microsoft.com/office/powerpoint/2010/main" val="550552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350BF-12CF-7140-A464-12011EEB5CD1}"/>
              </a:ext>
            </a:extLst>
          </p:cNvPr>
          <p:cNvSpPr>
            <a:spLocks noGrp="1"/>
          </p:cNvSpPr>
          <p:nvPr>
            <p:ph type="title"/>
          </p:nvPr>
        </p:nvSpPr>
        <p:spPr/>
        <p:txBody>
          <a:bodyPr/>
          <a:lstStyle/>
          <a:p>
            <a:r>
              <a:rPr lang="en-US" altLang="en-US" dirty="0"/>
              <a:t>What is an organism and what is it for? #3</a:t>
            </a:r>
            <a:endParaRPr lang="en-US" dirty="0"/>
          </a:p>
        </p:txBody>
      </p:sp>
      <p:sp>
        <p:nvSpPr>
          <p:cNvPr id="3" name="Content Placeholder 2">
            <a:extLst>
              <a:ext uri="{FF2B5EF4-FFF2-40B4-BE49-F238E27FC236}">
                <a16:creationId xmlns:a16="http://schemas.microsoft.com/office/drawing/2014/main" id="{164C9DFD-ADA4-8344-AA3E-0660BEAD3FC6}"/>
              </a:ext>
            </a:extLst>
          </p:cNvPr>
          <p:cNvSpPr>
            <a:spLocks noGrp="1"/>
          </p:cNvSpPr>
          <p:nvPr>
            <p:ph sz="half" idx="1"/>
          </p:nvPr>
        </p:nvSpPr>
        <p:spPr>
          <a:xfrm>
            <a:off x="838199" y="1825625"/>
            <a:ext cx="7434943" cy="4351338"/>
          </a:xfrm>
        </p:spPr>
        <p:txBody>
          <a:bodyPr>
            <a:normAutofit fontScale="85000" lnSpcReduction="10000"/>
          </a:bodyPr>
          <a:lstStyle/>
          <a:p>
            <a:r>
              <a:rPr lang="en-US" dirty="0"/>
              <a:t>The idea that the telos of an organism is the perpetuation of a form, or that organisms are ‘self-maintaining </a:t>
            </a:r>
            <a:r>
              <a:rPr lang="en-US" dirty="0" err="1"/>
              <a:t>organisations</a:t>
            </a:r>
            <a:r>
              <a:rPr lang="en-US" dirty="0"/>
              <a:t>’, is empirically inadequate – examination of actual organisms reveals that they are not organized towards this goal (</a:t>
            </a:r>
            <a:r>
              <a:rPr lang="en-US" dirty="0" err="1"/>
              <a:t>finalité</a:t>
            </a:r>
            <a:r>
              <a:rPr lang="en-US" dirty="0"/>
              <a:t>)</a:t>
            </a:r>
          </a:p>
          <a:p>
            <a:r>
              <a:rPr lang="en-US" dirty="0"/>
              <a:t>Organisms contain many mechanisms whose goal to degrade and destroy the organism</a:t>
            </a:r>
          </a:p>
          <a:p>
            <a:r>
              <a:rPr lang="en-US" dirty="0"/>
              <a:t>e.g. the Brown Antechinus (</a:t>
            </a:r>
            <a:r>
              <a:rPr lang="en-US" i="1" dirty="0"/>
              <a:t>Antechinus </a:t>
            </a:r>
            <a:r>
              <a:rPr lang="en-US" i="1" dirty="0" err="1"/>
              <a:t>Stuartii</a:t>
            </a:r>
            <a:r>
              <a:rPr lang="en-US" dirty="0"/>
              <a:t>) shuts down its immune system for a short, ‘big bang’ mating season at the end of which all males die</a:t>
            </a:r>
          </a:p>
          <a:p>
            <a:r>
              <a:rPr lang="en-US" dirty="0"/>
              <a:t>The biology of ageing and of reproduction are full of mechanisms which trade off organismic integrity for greater representation in the future population</a:t>
            </a:r>
          </a:p>
          <a:p>
            <a:endParaRPr lang="en-US" dirty="0"/>
          </a:p>
        </p:txBody>
      </p:sp>
      <p:pic>
        <p:nvPicPr>
          <p:cNvPr id="5" name="Picture 9" descr="39790">
            <a:extLst>
              <a:ext uri="{FF2B5EF4-FFF2-40B4-BE49-F238E27FC236}">
                <a16:creationId xmlns:a16="http://schemas.microsoft.com/office/drawing/2014/main" id="{6FA39FB7-EFE5-704C-994F-240CC6ED19C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9041615" y="2034609"/>
            <a:ext cx="1832306" cy="1898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3" descr="3">
            <a:extLst>
              <a:ext uri="{FF2B5EF4-FFF2-40B4-BE49-F238E27FC236}">
                <a16:creationId xmlns:a16="http://schemas.microsoft.com/office/drawing/2014/main" id="{418602F3-9E8C-B748-8119-A2E7B191590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9041615" y="4047950"/>
            <a:ext cx="1832306" cy="14361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Date Placeholder 7">
            <a:extLst>
              <a:ext uri="{FF2B5EF4-FFF2-40B4-BE49-F238E27FC236}">
                <a16:creationId xmlns:a16="http://schemas.microsoft.com/office/drawing/2014/main" id="{FEDF8325-D784-2A4A-8987-20A424370CEC}"/>
              </a:ext>
            </a:extLst>
          </p:cNvPr>
          <p:cNvSpPr>
            <a:spLocks noGrp="1"/>
          </p:cNvSpPr>
          <p:nvPr>
            <p:ph type="dt" sz="half" idx="10"/>
          </p:nvPr>
        </p:nvSpPr>
        <p:spPr/>
        <p:txBody>
          <a:bodyPr/>
          <a:lstStyle/>
          <a:p>
            <a:fld id="{A4E1F118-41B6-574F-82F7-E843C0F6C0F6}" type="datetime1">
              <a:rPr lang="en-AU" smtClean="0"/>
              <a:t>8/7/18</a:t>
            </a:fld>
            <a:endParaRPr lang="en-US" dirty="0"/>
          </a:p>
        </p:txBody>
      </p:sp>
      <p:sp>
        <p:nvSpPr>
          <p:cNvPr id="9" name="Footer Placeholder 8">
            <a:extLst>
              <a:ext uri="{FF2B5EF4-FFF2-40B4-BE49-F238E27FC236}">
                <a16:creationId xmlns:a16="http://schemas.microsoft.com/office/drawing/2014/main" id="{101AD174-A8E0-EF44-A4E1-30B84D30744E}"/>
              </a:ext>
            </a:extLst>
          </p:cNvPr>
          <p:cNvSpPr>
            <a:spLocks noGrp="1"/>
          </p:cNvSpPr>
          <p:nvPr>
            <p:ph type="ftr" sz="quarter" idx="11"/>
          </p:nvPr>
        </p:nvSpPr>
        <p:spPr/>
        <p:txBody>
          <a:bodyPr/>
          <a:lstStyle/>
          <a:p>
            <a:r>
              <a:rPr lang="en-US"/>
              <a:t>ImmunoConeEpT</a:t>
            </a:r>
          </a:p>
        </p:txBody>
      </p:sp>
      <p:sp>
        <p:nvSpPr>
          <p:cNvPr id="10" name="Slide Number Placeholder 9">
            <a:extLst>
              <a:ext uri="{FF2B5EF4-FFF2-40B4-BE49-F238E27FC236}">
                <a16:creationId xmlns:a16="http://schemas.microsoft.com/office/drawing/2014/main" id="{74C0206A-4EE3-1A4D-94AE-29EF2E85F16D}"/>
              </a:ext>
            </a:extLst>
          </p:cNvPr>
          <p:cNvSpPr>
            <a:spLocks noGrp="1"/>
          </p:cNvSpPr>
          <p:nvPr>
            <p:ph type="sldNum" sz="quarter" idx="12"/>
          </p:nvPr>
        </p:nvSpPr>
        <p:spPr/>
        <p:txBody>
          <a:bodyPr/>
          <a:lstStyle/>
          <a:p>
            <a:fld id="{3167B888-8118-7249-9566-27202AFE6B7A}" type="slidenum">
              <a:rPr lang="en-US" smtClean="0"/>
              <a:t>11</a:t>
            </a:fld>
            <a:endParaRPr lang="en-US"/>
          </a:p>
        </p:txBody>
      </p:sp>
    </p:spTree>
    <p:extLst>
      <p:ext uri="{BB962C8B-B14F-4D97-AF65-F5344CB8AC3E}">
        <p14:creationId xmlns:p14="http://schemas.microsoft.com/office/powerpoint/2010/main" val="177070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5F8D-2F90-FD45-BEE6-78146EBEB695}"/>
              </a:ext>
            </a:extLst>
          </p:cNvPr>
          <p:cNvSpPr>
            <a:spLocks noGrp="1"/>
          </p:cNvSpPr>
          <p:nvPr>
            <p:ph type="title"/>
          </p:nvPr>
        </p:nvSpPr>
        <p:spPr/>
        <p:txBody>
          <a:bodyPr/>
          <a:lstStyle/>
          <a:p>
            <a:r>
              <a:rPr lang="en-US" dirty="0"/>
              <a:t>Self-reproduction across generations</a:t>
            </a:r>
          </a:p>
        </p:txBody>
      </p:sp>
      <p:sp>
        <p:nvSpPr>
          <p:cNvPr id="3" name="Content Placeholder 2">
            <a:extLst>
              <a:ext uri="{FF2B5EF4-FFF2-40B4-BE49-F238E27FC236}">
                <a16:creationId xmlns:a16="http://schemas.microsoft.com/office/drawing/2014/main" id="{23501948-D3C7-AC4A-9784-06DE3B71EDF6}"/>
              </a:ext>
            </a:extLst>
          </p:cNvPr>
          <p:cNvSpPr>
            <a:spLocks noGrp="1"/>
          </p:cNvSpPr>
          <p:nvPr>
            <p:ph sz="half" idx="1"/>
          </p:nvPr>
        </p:nvSpPr>
        <p:spPr>
          <a:xfrm>
            <a:off x="838199" y="1825625"/>
            <a:ext cx="6143171" cy="4351338"/>
          </a:xfrm>
        </p:spPr>
        <p:txBody>
          <a:bodyPr>
            <a:normAutofit fontScale="92500" lnSpcReduction="10000"/>
          </a:bodyPr>
          <a:lstStyle/>
          <a:p>
            <a:r>
              <a:rPr lang="en-US" dirty="0" err="1"/>
              <a:t>Organisational</a:t>
            </a:r>
            <a:r>
              <a:rPr lang="en-US" dirty="0"/>
              <a:t> theorists reply that organisms are self-maintaining on two timescales – within and across generations (</a:t>
            </a:r>
            <a:r>
              <a:rPr lang="en-US" dirty="0" err="1"/>
              <a:t>Saborido</a:t>
            </a:r>
            <a:r>
              <a:rPr lang="en-US" dirty="0"/>
              <a:t> et al 2011)</a:t>
            </a:r>
          </a:p>
          <a:p>
            <a:r>
              <a:rPr lang="en-US" dirty="0"/>
              <a:t>This is sensible, but does not respond to the fact that in the examples given what organisms are doing on the shorter, ontogenetic timescale is NOT maintenance</a:t>
            </a:r>
          </a:p>
          <a:p>
            <a:r>
              <a:rPr lang="en-US" dirty="0"/>
              <a:t>Self-reproduction, when it occurs, is only one of many functions that are performed in the service of the real goal of the organism, which is just reproduction </a:t>
            </a:r>
          </a:p>
        </p:txBody>
      </p:sp>
      <p:pic>
        <p:nvPicPr>
          <p:cNvPr id="6" name="Content Placeholder 5">
            <a:extLst>
              <a:ext uri="{FF2B5EF4-FFF2-40B4-BE49-F238E27FC236}">
                <a16:creationId xmlns:a16="http://schemas.microsoft.com/office/drawing/2014/main" id="{E282EAB4-8388-2848-AC68-5508E17228FB}"/>
              </a:ext>
            </a:extLst>
          </p:cNvPr>
          <p:cNvPicPr>
            <a:picLocks noGrp="1" noChangeAspect="1"/>
          </p:cNvPicPr>
          <p:nvPr>
            <p:ph sz="half" idx="2"/>
          </p:nvPr>
        </p:nvPicPr>
        <p:blipFill>
          <a:blip r:embed="rId3"/>
          <a:stretch>
            <a:fillRect/>
          </a:stretch>
        </p:blipFill>
        <p:spPr>
          <a:xfrm>
            <a:off x="7405544" y="1825625"/>
            <a:ext cx="3948256" cy="4351338"/>
          </a:xfrm>
        </p:spPr>
      </p:pic>
      <p:sp>
        <p:nvSpPr>
          <p:cNvPr id="7" name="Date Placeholder 6">
            <a:extLst>
              <a:ext uri="{FF2B5EF4-FFF2-40B4-BE49-F238E27FC236}">
                <a16:creationId xmlns:a16="http://schemas.microsoft.com/office/drawing/2014/main" id="{E1409C94-D104-674B-A57A-6C379798FE40}"/>
              </a:ext>
            </a:extLst>
          </p:cNvPr>
          <p:cNvSpPr>
            <a:spLocks noGrp="1"/>
          </p:cNvSpPr>
          <p:nvPr>
            <p:ph type="dt" sz="half" idx="10"/>
          </p:nvPr>
        </p:nvSpPr>
        <p:spPr/>
        <p:txBody>
          <a:bodyPr/>
          <a:lstStyle/>
          <a:p>
            <a:fld id="{F82C5838-5F6B-E94B-A9BB-2F24D0D8FEDA}" type="datetime1">
              <a:rPr lang="en-AU" smtClean="0"/>
              <a:t>8/7/18</a:t>
            </a:fld>
            <a:endParaRPr lang="en-US"/>
          </a:p>
        </p:txBody>
      </p:sp>
      <p:sp>
        <p:nvSpPr>
          <p:cNvPr id="8" name="Footer Placeholder 7">
            <a:extLst>
              <a:ext uri="{FF2B5EF4-FFF2-40B4-BE49-F238E27FC236}">
                <a16:creationId xmlns:a16="http://schemas.microsoft.com/office/drawing/2014/main" id="{7BE2A813-DA43-F24B-AC8C-93F8AD6CD74A}"/>
              </a:ext>
            </a:extLst>
          </p:cNvPr>
          <p:cNvSpPr>
            <a:spLocks noGrp="1"/>
          </p:cNvSpPr>
          <p:nvPr>
            <p:ph type="ftr" sz="quarter" idx="11"/>
          </p:nvPr>
        </p:nvSpPr>
        <p:spPr/>
        <p:txBody>
          <a:bodyPr/>
          <a:lstStyle/>
          <a:p>
            <a:r>
              <a:rPr lang="en-US"/>
              <a:t>ImmunoConeEpT</a:t>
            </a:r>
          </a:p>
        </p:txBody>
      </p:sp>
      <p:sp>
        <p:nvSpPr>
          <p:cNvPr id="9" name="Slide Number Placeholder 8">
            <a:extLst>
              <a:ext uri="{FF2B5EF4-FFF2-40B4-BE49-F238E27FC236}">
                <a16:creationId xmlns:a16="http://schemas.microsoft.com/office/drawing/2014/main" id="{1F8A9B41-A2A8-E244-BA93-FB66ACD5E83E}"/>
              </a:ext>
            </a:extLst>
          </p:cNvPr>
          <p:cNvSpPr>
            <a:spLocks noGrp="1"/>
          </p:cNvSpPr>
          <p:nvPr>
            <p:ph type="sldNum" sz="quarter" idx="12"/>
          </p:nvPr>
        </p:nvSpPr>
        <p:spPr/>
        <p:txBody>
          <a:bodyPr/>
          <a:lstStyle/>
          <a:p>
            <a:fld id="{3167B888-8118-7249-9566-27202AFE6B7A}" type="slidenum">
              <a:rPr lang="en-US" smtClean="0"/>
              <a:t>12</a:t>
            </a:fld>
            <a:endParaRPr lang="en-US"/>
          </a:p>
        </p:txBody>
      </p:sp>
    </p:spTree>
    <p:extLst>
      <p:ext uri="{BB962C8B-B14F-4D97-AF65-F5344CB8AC3E}">
        <p14:creationId xmlns:p14="http://schemas.microsoft.com/office/powerpoint/2010/main" val="2392440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24D78-1880-7941-8CCC-2F989D1FEAD1}"/>
              </a:ext>
            </a:extLst>
          </p:cNvPr>
          <p:cNvSpPr>
            <a:spLocks noGrp="1"/>
          </p:cNvSpPr>
          <p:nvPr>
            <p:ph type="title"/>
          </p:nvPr>
        </p:nvSpPr>
        <p:spPr/>
        <p:txBody>
          <a:bodyPr/>
          <a:lstStyle/>
          <a:p>
            <a:r>
              <a:rPr lang="en-US" dirty="0"/>
              <a:t>When self-reproduction is maladaptive</a:t>
            </a:r>
          </a:p>
        </p:txBody>
      </p:sp>
      <p:sp>
        <p:nvSpPr>
          <p:cNvPr id="3" name="Content Placeholder 2">
            <a:extLst>
              <a:ext uri="{FF2B5EF4-FFF2-40B4-BE49-F238E27FC236}">
                <a16:creationId xmlns:a16="http://schemas.microsoft.com/office/drawing/2014/main" id="{D0B4D902-F342-B84C-AE03-C0434D42F98C}"/>
              </a:ext>
            </a:extLst>
          </p:cNvPr>
          <p:cNvSpPr>
            <a:spLocks noGrp="1"/>
          </p:cNvSpPr>
          <p:nvPr>
            <p:ph sz="half" idx="1"/>
          </p:nvPr>
        </p:nvSpPr>
        <p:spPr/>
        <p:txBody>
          <a:bodyPr>
            <a:normAutofit fontScale="85000" lnSpcReduction="20000"/>
          </a:bodyPr>
          <a:lstStyle/>
          <a:p>
            <a:r>
              <a:rPr lang="en-US" dirty="0"/>
              <a:t>Nor do organisms aim at self-reproduction on the longer, phylogenetic timescale</a:t>
            </a:r>
          </a:p>
          <a:p>
            <a:r>
              <a:rPr lang="en-US" dirty="0"/>
              <a:t>It is well-known that in some ecologies, organisms can increase their fitness by increasing their mutation rate</a:t>
            </a:r>
          </a:p>
          <a:p>
            <a:r>
              <a:rPr lang="en-US" dirty="0"/>
              <a:t>The higher mutation rate cannot be construed as having the goal of cross-generational self-maintenance, since it makes that outcome </a:t>
            </a:r>
            <a:r>
              <a:rPr lang="en-US" i="1" dirty="0"/>
              <a:t>less likely </a:t>
            </a:r>
          </a:p>
          <a:p>
            <a:r>
              <a:rPr lang="en-US" i="1" dirty="0"/>
              <a:t>The telos of biological organization is not to make more of the same kind. It is to make more of the same lineage.</a:t>
            </a:r>
          </a:p>
          <a:p>
            <a:endParaRPr lang="en-US" dirty="0"/>
          </a:p>
        </p:txBody>
      </p:sp>
      <p:pic>
        <p:nvPicPr>
          <p:cNvPr id="16" name="Content Placeholder 15">
            <a:extLst>
              <a:ext uri="{FF2B5EF4-FFF2-40B4-BE49-F238E27FC236}">
                <a16:creationId xmlns:a16="http://schemas.microsoft.com/office/drawing/2014/main" id="{47DF4D73-9296-AE4A-9F37-CFDF4F7007A4}"/>
              </a:ext>
            </a:extLst>
          </p:cNvPr>
          <p:cNvPicPr>
            <a:picLocks noGrp="1" noChangeAspect="1"/>
          </p:cNvPicPr>
          <p:nvPr>
            <p:ph sz="half" idx="2"/>
          </p:nvPr>
        </p:nvPicPr>
        <p:blipFill>
          <a:blip r:embed="rId3"/>
          <a:stretch>
            <a:fillRect/>
          </a:stretch>
        </p:blipFill>
        <p:spPr>
          <a:xfrm>
            <a:off x="6172200" y="3425561"/>
            <a:ext cx="5181600" cy="1151466"/>
          </a:xfrm>
        </p:spPr>
      </p:pic>
      <p:pic>
        <p:nvPicPr>
          <p:cNvPr id="18" name="Picture 17">
            <a:extLst>
              <a:ext uri="{FF2B5EF4-FFF2-40B4-BE49-F238E27FC236}">
                <a16:creationId xmlns:a16="http://schemas.microsoft.com/office/drawing/2014/main" id="{090D744A-6422-5744-A26B-2792F4C9B534}"/>
              </a:ext>
            </a:extLst>
          </p:cNvPr>
          <p:cNvPicPr>
            <a:picLocks noChangeAspect="1"/>
          </p:cNvPicPr>
          <p:nvPr/>
        </p:nvPicPr>
        <p:blipFill>
          <a:blip r:embed="rId4"/>
          <a:stretch>
            <a:fillRect/>
          </a:stretch>
        </p:blipFill>
        <p:spPr>
          <a:xfrm>
            <a:off x="6354081" y="2230290"/>
            <a:ext cx="3534229" cy="1149082"/>
          </a:xfrm>
          <a:prstGeom prst="rect">
            <a:avLst/>
          </a:prstGeom>
        </p:spPr>
      </p:pic>
      <p:pic>
        <p:nvPicPr>
          <p:cNvPr id="22" name="Picture 21">
            <a:extLst>
              <a:ext uri="{FF2B5EF4-FFF2-40B4-BE49-F238E27FC236}">
                <a16:creationId xmlns:a16="http://schemas.microsoft.com/office/drawing/2014/main" id="{FC0708D3-3D07-D349-90FE-920DB7B1A52F}"/>
              </a:ext>
            </a:extLst>
          </p:cNvPr>
          <p:cNvPicPr>
            <a:picLocks noChangeAspect="1"/>
          </p:cNvPicPr>
          <p:nvPr/>
        </p:nvPicPr>
        <p:blipFill>
          <a:blip r:embed="rId5"/>
          <a:stretch>
            <a:fillRect/>
          </a:stretch>
        </p:blipFill>
        <p:spPr>
          <a:xfrm>
            <a:off x="6172200" y="4577027"/>
            <a:ext cx="4565650" cy="993076"/>
          </a:xfrm>
          <a:prstGeom prst="rect">
            <a:avLst/>
          </a:prstGeom>
        </p:spPr>
      </p:pic>
      <p:sp>
        <p:nvSpPr>
          <p:cNvPr id="23" name="Date Placeholder 22">
            <a:extLst>
              <a:ext uri="{FF2B5EF4-FFF2-40B4-BE49-F238E27FC236}">
                <a16:creationId xmlns:a16="http://schemas.microsoft.com/office/drawing/2014/main" id="{543D986F-E2B5-C64C-AA10-6FE7A4C4E6E1}"/>
              </a:ext>
            </a:extLst>
          </p:cNvPr>
          <p:cNvSpPr>
            <a:spLocks noGrp="1"/>
          </p:cNvSpPr>
          <p:nvPr>
            <p:ph type="dt" sz="half" idx="10"/>
          </p:nvPr>
        </p:nvSpPr>
        <p:spPr/>
        <p:txBody>
          <a:bodyPr/>
          <a:lstStyle/>
          <a:p>
            <a:fld id="{51072202-1B88-5547-A981-6979337929FB}" type="datetime1">
              <a:rPr lang="en-AU" smtClean="0"/>
              <a:t>8/7/18</a:t>
            </a:fld>
            <a:endParaRPr lang="en-US"/>
          </a:p>
        </p:txBody>
      </p:sp>
      <p:sp>
        <p:nvSpPr>
          <p:cNvPr id="24" name="Footer Placeholder 23">
            <a:extLst>
              <a:ext uri="{FF2B5EF4-FFF2-40B4-BE49-F238E27FC236}">
                <a16:creationId xmlns:a16="http://schemas.microsoft.com/office/drawing/2014/main" id="{1999F92F-1836-7946-937A-25248A62FB8A}"/>
              </a:ext>
            </a:extLst>
          </p:cNvPr>
          <p:cNvSpPr>
            <a:spLocks noGrp="1"/>
          </p:cNvSpPr>
          <p:nvPr>
            <p:ph type="ftr" sz="quarter" idx="11"/>
          </p:nvPr>
        </p:nvSpPr>
        <p:spPr/>
        <p:txBody>
          <a:bodyPr/>
          <a:lstStyle/>
          <a:p>
            <a:r>
              <a:rPr lang="en-US"/>
              <a:t>ImmunoConeEpT</a:t>
            </a:r>
          </a:p>
        </p:txBody>
      </p:sp>
      <p:sp>
        <p:nvSpPr>
          <p:cNvPr id="25" name="Slide Number Placeholder 24">
            <a:extLst>
              <a:ext uri="{FF2B5EF4-FFF2-40B4-BE49-F238E27FC236}">
                <a16:creationId xmlns:a16="http://schemas.microsoft.com/office/drawing/2014/main" id="{3EA97511-7E55-754D-9CD6-B0CE9AB5916A}"/>
              </a:ext>
            </a:extLst>
          </p:cNvPr>
          <p:cNvSpPr>
            <a:spLocks noGrp="1"/>
          </p:cNvSpPr>
          <p:nvPr>
            <p:ph type="sldNum" sz="quarter" idx="12"/>
          </p:nvPr>
        </p:nvSpPr>
        <p:spPr/>
        <p:txBody>
          <a:bodyPr/>
          <a:lstStyle/>
          <a:p>
            <a:fld id="{3167B888-8118-7249-9566-27202AFE6B7A}" type="slidenum">
              <a:rPr lang="en-US" smtClean="0"/>
              <a:t>13</a:t>
            </a:fld>
            <a:endParaRPr lang="en-US"/>
          </a:p>
        </p:txBody>
      </p:sp>
    </p:spTree>
    <p:extLst>
      <p:ext uri="{BB962C8B-B14F-4D97-AF65-F5344CB8AC3E}">
        <p14:creationId xmlns:p14="http://schemas.microsoft.com/office/powerpoint/2010/main" val="2155862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58C4B-EC74-804D-A140-42392564BA58}"/>
              </a:ext>
            </a:extLst>
          </p:cNvPr>
          <p:cNvSpPr>
            <a:spLocks noGrp="1"/>
          </p:cNvSpPr>
          <p:nvPr>
            <p:ph type="title"/>
          </p:nvPr>
        </p:nvSpPr>
        <p:spPr/>
        <p:txBody>
          <a:bodyPr/>
          <a:lstStyle/>
          <a:p>
            <a:r>
              <a:rPr lang="en-US" dirty="0"/>
              <a:t>Not self-reproduction, but maximum representation in future populations</a:t>
            </a:r>
          </a:p>
        </p:txBody>
      </p:sp>
      <p:sp>
        <p:nvSpPr>
          <p:cNvPr id="3" name="Content Placeholder 2">
            <a:extLst>
              <a:ext uri="{FF2B5EF4-FFF2-40B4-BE49-F238E27FC236}">
                <a16:creationId xmlns:a16="http://schemas.microsoft.com/office/drawing/2014/main" id="{9D84AE87-F2E2-8444-BCDF-6E1F3BF604E4}"/>
              </a:ext>
            </a:extLst>
          </p:cNvPr>
          <p:cNvSpPr>
            <a:spLocks noGrp="1"/>
          </p:cNvSpPr>
          <p:nvPr>
            <p:ph sz="half" idx="2"/>
          </p:nvPr>
        </p:nvSpPr>
        <p:spPr>
          <a:xfrm>
            <a:off x="5413829" y="1825625"/>
            <a:ext cx="5939971" cy="4351338"/>
          </a:xfrm>
        </p:spPr>
        <p:txBody>
          <a:bodyPr>
            <a:normAutofit fontScale="92500" lnSpcReduction="10000"/>
          </a:bodyPr>
          <a:lstStyle/>
          <a:p>
            <a:r>
              <a:rPr lang="en-US" dirty="0"/>
              <a:t>The Kakapo is one of many organisms which changes its sex ratio in response to seasonal conditions, producing more females in poor seasons</a:t>
            </a:r>
          </a:p>
          <a:p>
            <a:r>
              <a:rPr lang="en-US" dirty="0"/>
              <a:t>This is one of many phenomenon in population genetics where fitness depends not only on expected number of offspring, but on the </a:t>
            </a:r>
            <a:r>
              <a:rPr lang="en-US" i="1" dirty="0"/>
              <a:t>variance </a:t>
            </a:r>
            <a:r>
              <a:rPr lang="en-US" dirty="0"/>
              <a:t>(see also the Gillespie effect)</a:t>
            </a:r>
          </a:p>
          <a:p>
            <a:r>
              <a:rPr lang="en-US" dirty="0"/>
              <a:t>Mechanisms whose goal is to control variance are fundamentally concerned with future </a:t>
            </a:r>
            <a:r>
              <a:rPr lang="en-US" i="1" dirty="0"/>
              <a:t>populations</a:t>
            </a:r>
            <a:r>
              <a:rPr lang="en-US" dirty="0"/>
              <a:t>, not future </a:t>
            </a:r>
            <a:r>
              <a:rPr lang="en-US" i="1" dirty="0"/>
              <a:t>types</a:t>
            </a:r>
          </a:p>
          <a:p>
            <a:endParaRPr lang="en-US" dirty="0"/>
          </a:p>
        </p:txBody>
      </p:sp>
      <p:sp>
        <p:nvSpPr>
          <p:cNvPr id="6" name="Slide Number Placeholder 5">
            <a:extLst>
              <a:ext uri="{FF2B5EF4-FFF2-40B4-BE49-F238E27FC236}">
                <a16:creationId xmlns:a16="http://schemas.microsoft.com/office/drawing/2014/main" id="{B64DF068-5065-234C-8A33-D27ED86035EF}"/>
              </a:ext>
            </a:extLst>
          </p:cNvPr>
          <p:cNvSpPr>
            <a:spLocks noGrp="1"/>
          </p:cNvSpPr>
          <p:nvPr>
            <p:ph type="sldNum" sz="quarter" idx="12"/>
          </p:nvPr>
        </p:nvSpPr>
        <p:spPr/>
        <p:txBody>
          <a:bodyPr/>
          <a:lstStyle/>
          <a:p>
            <a:fld id="{A73D2889-21FA-A44F-BDC6-5C895BEC29C8}" type="slidenum">
              <a:rPr lang="en-AU" altLang="en-US"/>
              <a:pPr/>
              <a:t>14</a:t>
            </a:fld>
            <a:endParaRPr lang="en-AU" altLang="en-US"/>
          </a:p>
        </p:txBody>
      </p:sp>
      <p:sp>
        <p:nvSpPr>
          <p:cNvPr id="371721" name="Text Box 9">
            <a:extLst>
              <a:ext uri="{FF2B5EF4-FFF2-40B4-BE49-F238E27FC236}">
                <a16:creationId xmlns:a16="http://schemas.microsoft.com/office/drawing/2014/main" id="{FB737E4D-D9FC-424F-BDBF-B9F3AC45B56B}"/>
              </a:ext>
            </a:extLst>
          </p:cNvPr>
          <p:cNvSpPr txBox="1">
            <a:spLocks noChangeArrowheads="1"/>
          </p:cNvSpPr>
          <p:nvPr/>
        </p:nvSpPr>
        <p:spPr bwMode="auto">
          <a:xfrm>
            <a:off x="838200" y="4253706"/>
            <a:ext cx="4062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folHlink"/>
                </a:solidFill>
              </a:rPr>
              <a:t>New Zealand Kakapo </a:t>
            </a:r>
            <a:r>
              <a:rPr lang="en-US" altLang="en-US" i="1" dirty="0" err="1">
                <a:solidFill>
                  <a:schemeClr val="folHlink"/>
                </a:solidFill>
              </a:rPr>
              <a:t>Strigops</a:t>
            </a:r>
            <a:r>
              <a:rPr lang="en-US" altLang="en-US" i="1" dirty="0">
                <a:solidFill>
                  <a:schemeClr val="folHlink"/>
                </a:solidFill>
              </a:rPr>
              <a:t> </a:t>
            </a:r>
            <a:r>
              <a:rPr lang="en-US" altLang="en-US" i="1" dirty="0" err="1">
                <a:solidFill>
                  <a:schemeClr val="folHlink"/>
                </a:solidFill>
              </a:rPr>
              <a:t>habroptilus</a:t>
            </a:r>
            <a:endParaRPr lang="en-AU" altLang="en-US" i="1" dirty="0">
              <a:solidFill>
                <a:schemeClr val="folHlink"/>
              </a:solidFill>
            </a:endParaRPr>
          </a:p>
        </p:txBody>
      </p:sp>
      <p:pic>
        <p:nvPicPr>
          <p:cNvPr id="5" name="Picture 4">
            <a:extLst>
              <a:ext uri="{FF2B5EF4-FFF2-40B4-BE49-F238E27FC236}">
                <a16:creationId xmlns:a16="http://schemas.microsoft.com/office/drawing/2014/main" id="{11FBA555-D388-E742-A2EE-5935013CB936}"/>
              </a:ext>
            </a:extLst>
          </p:cNvPr>
          <p:cNvPicPr>
            <a:picLocks noChangeAspect="1"/>
          </p:cNvPicPr>
          <p:nvPr/>
        </p:nvPicPr>
        <p:blipFill>
          <a:blip r:embed="rId3"/>
          <a:stretch>
            <a:fillRect/>
          </a:stretch>
        </p:blipFill>
        <p:spPr>
          <a:xfrm>
            <a:off x="838200" y="5013295"/>
            <a:ext cx="2659743" cy="1219533"/>
          </a:xfrm>
          <a:prstGeom prst="rect">
            <a:avLst/>
          </a:prstGeom>
        </p:spPr>
      </p:pic>
      <p:pic>
        <p:nvPicPr>
          <p:cNvPr id="10" name="Content Placeholder 9">
            <a:extLst>
              <a:ext uri="{FF2B5EF4-FFF2-40B4-BE49-F238E27FC236}">
                <a16:creationId xmlns:a16="http://schemas.microsoft.com/office/drawing/2014/main" id="{1218C0DA-1A8B-8147-B55E-D4038EF3428C}"/>
              </a:ext>
            </a:extLst>
          </p:cNvPr>
          <p:cNvPicPr>
            <a:picLocks noGrp="1" noChangeAspect="1"/>
          </p:cNvPicPr>
          <p:nvPr>
            <p:ph sz="half" idx="1"/>
          </p:nvPr>
        </p:nvPicPr>
        <p:blipFill>
          <a:blip r:embed="rId4"/>
          <a:stretch>
            <a:fillRect/>
          </a:stretch>
        </p:blipFill>
        <p:spPr>
          <a:xfrm>
            <a:off x="838200" y="1825625"/>
            <a:ext cx="2730500" cy="2146300"/>
          </a:xfrm>
        </p:spPr>
      </p:pic>
      <p:sp>
        <p:nvSpPr>
          <p:cNvPr id="11" name="Date Placeholder 10">
            <a:extLst>
              <a:ext uri="{FF2B5EF4-FFF2-40B4-BE49-F238E27FC236}">
                <a16:creationId xmlns:a16="http://schemas.microsoft.com/office/drawing/2014/main" id="{056E9E63-233C-874D-B53D-A64450F0E0DA}"/>
              </a:ext>
            </a:extLst>
          </p:cNvPr>
          <p:cNvSpPr>
            <a:spLocks noGrp="1"/>
          </p:cNvSpPr>
          <p:nvPr>
            <p:ph type="dt" sz="half" idx="10"/>
          </p:nvPr>
        </p:nvSpPr>
        <p:spPr/>
        <p:txBody>
          <a:bodyPr/>
          <a:lstStyle/>
          <a:p>
            <a:fld id="{93440A79-63AD-9646-B628-D9B7A76999DC}" type="datetime1">
              <a:rPr lang="en-AU" smtClean="0"/>
              <a:t>8/7/18</a:t>
            </a:fld>
            <a:endParaRPr lang="en-US"/>
          </a:p>
        </p:txBody>
      </p:sp>
      <p:sp>
        <p:nvSpPr>
          <p:cNvPr id="12" name="Footer Placeholder 11">
            <a:extLst>
              <a:ext uri="{FF2B5EF4-FFF2-40B4-BE49-F238E27FC236}">
                <a16:creationId xmlns:a16="http://schemas.microsoft.com/office/drawing/2014/main" id="{BCCDF388-2639-084E-A1ED-D8C68FE55C13}"/>
              </a:ext>
            </a:extLst>
          </p:cNvPr>
          <p:cNvSpPr>
            <a:spLocks noGrp="1"/>
          </p:cNvSpPr>
          <p:nvPr>
            <p:ph type="ftr" sz="quarter" idx="11"/>
          </p:nvPr>
        </p:nvSpPr>
        <p:spPr/>
        <p:txBody>
          <a:bodyPr/>
          <a:lstStyle/>
          <a:p>
            <a:r>
              <a:rPr lang="en-US"/>
              <a:t>ImmunoConeEpT</a:t>
            </a:r>
          </a:p>
        </p:txBody>
      </p:sp>
    </p:spTree>
    <p:extLst>
      <p:ext uri="{BB962C8B-B14F-4D97-AF65-F5344CB8AC3E}">
        <p14:creationId xmlns:p14="http://schemas.microsoft.com/office/powerpoint/2010/main" val="187164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cs typeface="Helvetica"/>
              </a:rPr>
              <a:t>Life history theory as a theory of the organism</a:t>
            </a:r>
          </a:p>
        </p:txBody>
      </p:sp>
      <p:sp>
        <p:nvSpPr>
          <p:cNvPr id="4" name="Content Placeholder 3"/>
          <p:cNvSpPr>
            <a:spLocks noGrp="1"/>
          </p:cNvSpPr>
          <p:nvPr>
            <p:ph sz="half" idx="1"/>
          </p:nvPr>
        </p:nvSpPr>
        <p:spPr>
          <a:xfrm>
            <a:off x="1207141" y="1554163"/>
            <a:ext cx="4787259" cy="4388076"/>
          </a:xfrm>
        </p:spPr>
        <p:txBody>
          <a:bodyPr>
            <a:normAutofit lnSpcReduction="10000"/>
          </a:bodyPr>
          <a:lstStyle/>
          <a:p>
            <a:r>
              <a:rPr lang="en-US" sz="1600" dirty="0">
                <a:latin typeface="Helvetica"/>
                <a:cs typeface="Helvetica"/>
              </a:rPr>
              <a:t>The goal (</a:t>
            </a:r>
            <a:r>
              <a:rPr lang="en-US" sz="1600" dirty="0" err="1">
                <a:latin typeface="Helvetica"/>
                <a:cs typeface="Helvetica"/>
              </a:rPr>
              <a:t>finalité</a:t>
            </a:r>
            <a:r>
              <a:rPr lang="en-US" sz="1600" dirty="0">
                <a:latin typeface="Helvetica"/>
                <a:cs typeface="Helvetica"/>
              </a:rPr>
              <a:t>) of an organism is to </a:t>
            </a:r>
            <a:r>
              <a:rPr lang="en-US" sz="1600" dirty="0" err="1">
                <a:latin typeface="Helvetica"/>
                <a:cs typeface="Helvetica"/>
              </a:rPr>
              <a:t>maximise</a:t>
            </a:r>
            <a:r>
              <a:rPr lang="en-US" sz="1600" dirty="0">
                <a:latin typeface="Helvetica"/>
                <a:cs typeface="Helvetica"/>
              </a:rPr>
              <a:t> the probability of surviving to each age class and the number of offspring produced in each age class, integrated across all age classes</a:t>
            </a:r>
            <a:r>
              <a:rPr lang="en-AU" sz="1600" dirty="0">
                <a:latin typeface="Helvetica"/>
                <a:cs typeface="Helvetica"/>
              </a:rPr>
              <a:t>. </a:t>
            </a:r>
          </a:p>
          <a:p>
            <a:r>
              <a:rPr lang="en-US" sz="1600" dirty="0">
                <a:latin typeface="Helvetica"/>
                <a:cs typeface="Helvetica"/>
              </a:rPr>
              <a:t>Solutions are constrained by the trade-off between survival and reproduction, and between reproduction in the current age class and reproduction later. Current reproduction trades off against growth, and also against condition. Current growth or condition may trade off with survival to later age classes, etc, etc.</a:t>
            </a:r>
          </a:p>
          <a:p>
            <a:r>
              <a:rPr lang="en-US" sz="1600" dirty="0">
                <a:latin typeface="Helvetica"/>
                <a:cs typeface="Helvetica"/>
              </a:rPr>
              <a:t>Constrained solutions to this problem generate the diversity of life-histories we see around us</a:t>
            </a:r>
          </a:p>
          <a:p>
            <a:r>
              <a:rPr lang="en-US" sz="1600" dirty="0">
                <a:latin typeface="Helvetica"/>
                <a:cs typeface="Helvetica"/>
              </a:rPr>
              <a:t>Self-reproduction (maintenance of condition) and the reproduction of form across life-cycles (the existence of stages of ontogeny, whether obligate or facultative) are merely means to this end</a:t>
            </a:r>
            <a:endParaRPr lang="en-US" sz="1400" dirty="0">
              <a:latin typeface="Helvetica"/>
              <a:cs typeface="Helvetica"/>
            </a:endParaRPr>
          </a:p>
        </p:txBody>
      </p:sp>
      <p:pic>
        <p:nvPicPr>
          <p:cNvPr id="6" name="Content Placeholder 5" descr="Old-Father-Time.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9575" r="-9575"/>
          <a:stretch/>
        </p:blipFill>
        <p:spPr>
          <a:xfrm>
            <a:off x="6172200" y="1454376"/>
            <a:ext cx="5181600" cy="4351338"/>
          </a:xfrm>
        </p:spPr>
      </p:pic>
      <p:pic>
        <p:nvPicPr>
          <p:cNvPr id="8" name="Picture 7" descr="2_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7019">
            <a:off x="7507836" y="4062519"/>
            <a:ext cx="553928" cy="226759"/>
          </a:xfrm>
          <a:prstGeom prst="rect">
            <a:avLst/>
          </a:prstGeom>
        </p:spPr>
      </p:pic>
      <p:sp>
        <p:nvSpPr>
          <p:cNvPr id="3" name="Slide Number Placeholder 2"/>
          <p:cNvSpPr>
            <a:spLocks noGrp="1"/>
          </p:cNvSpPr>
          <p:nvPr>
            <p:ph type="sldNum" sz="quarter" idx="12"/>
          </p:nvPr>
        </p:nvSpPr>
        <p:spPr/>
        <p:txBody>
          <a:bodyPr/>
          <a:lstStyle/>
          <a:p>
            <a:fld id="{DBEE92D9-3ADA-DE48-959B-8BD856D07604}" type="slidenum">
              <a:rPr lang="en-US" smtClean="0"/>
              <a:t>15</a:t>
            </a:fld>
            <a:endParaRPr lang="en-US" dirty="0"/>
          </a:p>
        </p:txBody>
      </p:sp>
    </p:spTree>
    <p:extLst>
      <p:ext uri="{BB962C8B-B14F-4D97-AF65-F5344CB8AC3E}">
        <p14:creationId xmlns:p14="http://schemas.microsoft.com/office/powerpoint/2010/main" val="3610253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Acknowledgments</a:t>
            </a:r>
          </a:p>
        </p:txBody>
      </p:sp>
      <p:sp>
        <p:nvSpPr>
          <p:cNvPr id="3" name="Text Placeholder 2"/>
          <p:cNvSpPr>
            <a:spLocks noGrp="1"/>
          </p:cNvSpPr>
          <p:nvPr>
            <p:ph type="body" sz="half" idx="1"/>
          </p:nvPr>
        </p:nvSpPr>
        <p:spPr>
          <a:xfrm>
            <a:off x="1981200" y="1600201"/>
            <a:ext cx="4040934" cy="3823446"/>
          </a:xfrm>
        </p:spPr>
        <p:txBody>
          <a:bodyPr>
            <a:normAutofit/>
          </a:bodyPr>
          <a:lstStyle/>
          <a:p>
            <a:pPr marL="400050" lvl="1" indent="0">
              <a:buNone/>
            </a:pPr>
            <a:r>
              <a:rPr lang="en-US" sz="2200" b="1" dirty="0"/>
              <a:t>Theory and Methods in Bioscience Group</a:t>
            </a:r>
          </a:p>
          <a:p>
            <a:pPr marL="400050" lvl="1" indent="0">
              <a:buNone/>
            </a:pPr>
            <a:r>
              <a:rPr lang="en-US" sz="2200" b="1" dirty="0"/>
              <a:t>Charles Perkins Centre</a:t>
            </a:r>
          </a:p>
          <a:p>
            <a:pPr marL="400050" lvl="1" indent="0">
              <a:buNone/>
            </a:pPr>
            <a:r>
              <a:rPr lang="en-US" sz="2200" dirty="0">
                <a:hlinkClick r:id="rId3"/>
              </a:rPr>
              <a:t>www.griffithslab.org</a:t>
            </a:r>
            <a:r>
              <a:rPr lang="en-US" sz="2200" dirty="0"/>
              <a:t>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12" name="Picture 11" descr="ARC_stacked.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45953" y="4203121"/>
            <a:ext cx="1360513" cy="846402"/>
          </a:xfrm>
          <a:prstGeom prst="rect">
            <a:avLst/>
          </a:prstGeom>
        </p:spPr>
      </p:pic>
      <p:pic>
        <p:nvPicPr>
          <p:cNvPr id="8" name="Picture 7" descr="TWC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4143" y="3452408"/>
            <a:ext cx="1704134" cy="379023"/>
          </a:xfrm>
          <a:prstGeom prst="rect">
            <a:avLst/>
          </a:prstGeom>
        </p:spPr>
      </p:pic>
      <p:sp>
        <p:nvSpPr>
          <p:cNvPr id="9" name="Footer Placeholder 8"/>
          <p:cNvSpPr>
            <a:spLocks noGrp="1"/>
          </p:cNvSpPr>
          <p:nvPr>
            <p:ph type="ftr" sz="quarter" idx="11"/>
          </p:nvPr>
        </p:nvSpPr>
        <p:spPr/>
        <p:txBody>
          <a:bodyPr/>
          <a:lstStyle/>
          <a:p>
            <a:r>
              <a:rPr lang="en-AU"/>
              <a:t>ImmunoConeEpT</a:t>
            </a:r>
            <a:endParaRPr lang="en-AU" dirty="0"/>
          </a:p>
        </p:txBody>
      </p:sp>
      <p:pic>
        <p:nvPicPr>
          <p:cNvPr id="2050" name="Picture 2" descr="eam photo"/>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6307909" y="1600201"/>
            <a:ext cx="4038600" cy="302895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A02F05E-63B8-9D4F-93E4-3DC96DEC6D8B}" type="datetime1">
              <a:rPr lang="en-AU" smtClean="0"/>
              <a:t>8/7/18</a:t>
            </a:fld>
            <a:endParaRPr lang="en-AU" dirty="0"/>
          </a:p>
        </p:txBody>
      </p:sp>
      <p:sp>
        <p:nvSpPr>
          <p:cNvPr id="6" name="Slide Number Placeholder 5"/>
          <p:cNvSpPr>
            <a:spLocks noGrp="1"/>
          </p:cNvSpPr>
          <p:nvPr>
            <p:ph type="sldNum" sz="quarter" idx="12"/>
          </p:nvPr>
        </p:nvSpPr>
        <p:spPr/>
        <p:txBody>
          <a:bodyPr/>
          <a:lstStyle/>
          <a:p>
            <a:fld id="{DCD99D1E-0197-4342-8401-B279C1BE6CFB}" type="slidenum">
              <a:rPr lang="en-AU" smtClean="0"/>
              <a:pPr/>
              <a:t>16</a:t>
            </a:fld>
            <a:endParaRPr lang="en-AU"/>
          </a:p>
        </p:txBody>
      </p:sp>
      <p:sp>
        <p:nvSpPr>
          <p:cNvPr id="4" name="TextBox 3">
            <a:extLst>
              <a:ext uri="{FF2B5EF4-FFF2-40B4-BE49-F238E27FC236}">
                <a16:creationId xmlns:a16="http://schemas.microsoft.com/office/drawing/2014/main" id="{C7BA511D-08E7-834A-A215-6A9B4712F401}"/>
              </a:ext>
            </a:extLst>
          </p:cNvPr>
          <p:cNvSpPr txBox="1"/>
          <p:nvPr/>
        </p:nvSpPr>
        <p:spPr>
          <a:xfrm>
            <a:off x="9701350" y="1600201"/>
            <a:ext cx="775789" cy="369332"/>
          </a:xfrm>
          <a:prstGeom prst="rect">
            <a:avLst/>
          </a:prstGeom>
          <a:noFill/>
        </p:spPr>
        <p:txBody>
          <a:bodyPr wrap="square" rtlCol="0">
            <a:spAutoFit/>
          </a:bodyPr>
          <a:lstStyle/>
          <a:p>
            <a:r>
              <a:rPr lang="en-US" dirty="0">
                <a:solidFill>
                  <a:schemeClr val="bg1"/>
                </a:solidFill>
              </a:rPr>
              <a:t>2017</a:t>
            </a:r>
          </a:p>
        </p:txBody>
      </p:sp>
    </p:spTree>
    <p:extLst>
      <p:ext uri="{BB962C8B-B14F-4D97-AF65-F5344CB8AC3E}">
        <p14:creationId xmlns:p14="http://schemas.microsoft.com/office/powerpoint/2010/main" val="298343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E072-F5E9-1348-8ACF-9C90A87D055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62600EA-BDFB-EE45-9012-21E2F58A1F4D}"/>
              </a:ext>
            </a:extLst>
          </p:cNvPr>
          <p:cNvSpPr>
            <a:spLocks noGrp="1"/>
          </p:cNvSpPr>
          <p:nvPr>
            <p:ph type="subTitle" idx="1"/>
          </p:nvPr>
        </p:nvSpPr>
        <p:spPr/>
        <p:txBody>
          <a:bodyPr/>
          <a:lstStyle/>
          <a:p>
            <a:endParaRPr lang="en-US"/>
          </a:p>
        </p:txBody>
      </p:sp>
      <p:pic>
        <p:nvPicPr>
          <p:cNvPr id="5" name="slide.url=https://youtu.be/J3npS5avQeY">
            <a:extLst>
              <a:ext uri="{FF2B5EF4-FFF2-40B4-BE49-F238E27FC236}">
                <a16:creationId xmlns:a16="http://schemas.microsoft.com/office/drawing/2014/main" id="{3FE43EAA-F175-DD48-9BD2-F903BEF48F87}"/>
              </a:ext>
            </a:extLst>
          </p:cNvPr>
          <p:cNvPicPr>
            <a:picLocks/>
          </p:cNvPicPr>
          <p:nvPr/>
        </p:nvPicPr>
        <p:blipFill>
          <a:blip r:embed="rId3"/>
          <a:stretch>
            <a:fillRect/>
          </a:stretch>
        </p:blipFill>
        <p:spPr>
          <a:xfrm>
            <a:off x="63500" y="63500"/>
            <a:ext cx="12065000" cy="6731000"/>
          </a:xfrm>
          <a:prstGeom prst="rect">
            <a:avLst/>
          </a:prstGeom>
        </p:spPr>
      </p:pic>
      <p:sp>
        <p:nvSpPr>
          <p:cNvPr id="6" name="Date Placeholder 5">
            <a:extLst>
              <a:ext uri="{FF2B5EF4-FFF2-40B4-BE49-F238E27FC236}">
                <a16:creationId xmlns:a16="http://schemas.microsoft.com/office/drawing/2014/main" id="{F6902586-E285-D546-AEB3-E85EC8FC8557}"/>
              </a:ext>
            </a:extLst>
          </p:cNvPr>
          <p:cNvSpPr>
            <a:spLocks noGrp="1"/>
          </p:cNvSpPr>
          <p:nvPr>
            <p:ph type="dt" sz="half" idx="10"/>
          </p:nvPr>
        </p:nvSpPr>
        <p:spPr/>
        <p:txBody>
          <a:bodyPr/>
          <a:lstStyle/>
          <a:p>
            <a:fld id="{B50311DD-3429-8445-A4FA-1D24E77C642F}" type="datetime1">
              <a:rPr lang="en-AU" smtClean="0"/>
              <a:t>8/7/18</a:t>
            </a:fld>
            <a:endParaRPr lang="en-US"/>
          </a:p>
        </p:txBody>
      </p:sp>
      <p:sp>
        <p:nvSpPr>
          <p:cNvPr id="7" name="Footer Placeholder 6">
            <a:extLst>
              <a:ext uri="{FF2B5EF4-FFF2-40B4-BE49-F238E27FC236}">
                <a16:creationId xmlns:a16="http://schemas.microsoft.com/office/drawing/2014/main" id="{D871C275-7C5B-604D-B58B-06842517C84B}"/>
              </a:ext>
            </a:extLst>
          </p:cNvPr>
          <p:cNvSpPr>
            <a:spLocks noGrp="1"/>
          </p:cNvSpPr>
          <p:nvPr>
            <p:ph type="ftr" sz="quarter" idx="11"/>
          </p:nvPr>
        </p:nvSpPr>
        <p:spPr/>
        <p:txBody>
          <a:bodyPr/>
          <a:lstStyle/>
          <a:p>
            <a:r>
              <a:rPr lang="en-US"/>
              <a:t>ImmunoConeEpT</a:t>
            </a:r>
          </a:p>
        </p:txBody>
      </p:sp>
      <p:sp>
        <p:nvSpPr>
          <p:cNvPr id="8" name="Slide Number Placeholder 7">
            <a:extLst>
              <a:ext uri="{FF2B5EF4-FFF2-40B4-BE49-F238E27FC236}">
                <a16:creationId xmlns:a16="http://schemas.microsoft.com/office/drawing/2014/main" id="{73B87D12-55DF-1F41-B3B1-200E7845E1FB}"/>
              </a:ext>
            </a:extLst>
          </p:cNvPr>
          <p:cNvSpPr>
            <a:spLocks noGrp="1"/>
          </p:cNvSpPr>
          <p:nvPr>
            <p:ph type="sldNum" sz="quarter" idx="12"/>
          </p:nvPr>
        </p:nvSpPr>
        <p:spPr/>
        <p:txBody>
          <a:bodyPr/>
          <a:lstStyle/>
          <a:p>
            <a:fld id="{3167B888-8118-7249-9566-27202AFE6B7A}" type="slidenum">
              <a:rPr lang="en-US" smtClean="0"/>
              <a:t>2</a:t>
            </a:fld>
            <a:endParaRPr lang="en-US"/>
          </a:p>
        </p:txBody>
      </p:sp>
    </p:spTree>
    <p:extLst>
      <p:ext uri="{BB962C8B-B14F-4D97-AF65-F5344CB8AC3E}">
        <p14:creationId xmlns:p14="http://schemas.microsoft.com/office/powerpoint/2010/main" val="287774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5B15-19C0-BD45-82C0-C53496AC49E0}"/>
              </a:ext>
            </a:extLst>
          </p:cNvPr>
          <p:cNvSpPr>
            <a:spLocks noGrp="1"/>
          </p:cNvSpPr>
          <p:nvPr>
            <p:ph type="title"/>
          </p:nvPr>
        </p:nvSpPr>
        <p:spPr/>
        <p:txBody>
          <a:bodyPr/>
          <a:lstStyle/>
          <a:p>
            <a:r>
              <a:rPr lang="en-US" dirty="0"/>
              <a:t>Theory and Methods in Bioscience Group</a:t>
            </a:r>
          </a:p>
        </p:txBody>
      </p:sp>
      <p:sp>
        <p:nvSpPr>
          <p:cNvPr id="3" name="Content Placeholder 2">
            <a:extLst>
              <a:ext uri="{FF2B5EF4-FFF2-40B4-BE49-F238E27FC236}">
                <a16:creationId xmlns:a16="http://schemas.microsoft.com/office/drawing/2014/main" id="{386A4042-C369-6843-BD24-AA620EBECE02}"/>
              </a:ext>
            </a:extLst>
          </p:cNvPr>
          <p:cNvSpPr>
            <a:spLocks noGrp="1"/>
          </p:cNvSpPr>
          <p:nvPr>
            <p:ph sz="half" idx="1"/>
          </p:nvPr>
        </p:nvSpPr>
        <p:spPr>
          <a:xfrm>
            <a:off x="838199" y="1825625"/>
            <a:ext cx="6845135" cy="4351338"/>
          </a:xfrm>
        </p:spPr>
        <p:txBody>
          <a:bodyPr>
            <a:normAutofit fontScale="62500" lnSpcReduction="20000"/>
          </a:bodyPr>
          <a:lstStyle/>
          <a:p>
            <a:pPr marL="0" indent="0">
              <a:buNone/>
            </a:pPr>
            <a:r>
              <a:rPr lang="en-US" b="1" dirty="0"/>
              <a:t>Current Projects:</a:t>
            </a:r>
          </a:p>
          <a:p>
            <a:r>
              <a:rPr lang="en-US" b="1" dirty="0"/>
              <a:t>A philosophy of medicine for the 21st century (2018–2022)</a:t>
            </a:r>
          </a:p>
          <a:p>
            <a:pPr lvl="1"/>
            <a:r>
              <a:rPr lang="en-US" dirty="0"/>
              <a:t>AUD 2,569,000. Australian Research Council: Australian Laureate Fellowship (Professor Paul Griffiths)</a:t>
            </a:r>
          </a:p>
          <a:p>
            <a:r>
              <a:rPr lang="en-AU" b="1" dirty="0"/>
              <a:t>Constructing Objective Biological Criteria of Health (2018–2021)</a:t>
            </a:r>
          </a:p>
          <a:p>
            <a:pPr lvl="1"/>
            <a:r>
              <a:rPr lang="en-AU" dirty="0"/>
              <a:t>PIs Paul Griffiths, </a:t>
            </a:r>
            <a:r>
              <a:rPr lang="en-AU" dirty="0" err="1"/>
              <a:t>Pierrick</a:t>
            </a:r>
            <a:r>
              <a:rPr lang="en-AU" dirty="0"/>
              <a:t> </a:t>
            </a:r>
            <a:r>
              <a:rPr lang="en-AU" dirty="0" err="1"/>
              <a:t>Bourrat</a:t>
            </a:r>
            <a:r>
              <a:rPr lang="en-AU" dirty="0"/>
              <a:t>; AUD 751,785; John Templeton Foundation. </a:t>
            </a:r>
          </a:p>
          <a:p>
            <a:r>
              <a:rPr lang="en-AU" b="1" dirty="0"/>
              <a:t>Norms and Natures: How ideas about the genetic basis and the ethical status of </a:t>
            </a:r>
            <a:r>
              <a:rPr lang="en-AU" b="1" dirty="0" err="1"/>
              <a:t>behaviors</a:t>
            </a:r>
            <a:r>
              <a:rPr lang="en-AU" b="1" dirty="0"/>
              <a:t> influence one another (2017–2020)</a:t>
            </a:r>
          </a:p>
          <a:p>
            <a:pPr lvl="1"/>
            <a:r>
              <a:rPr lang="en-AU" dirty="0"/>
              <a:t>PIs Paul Griffiths, </a:t>
            </a:r>
            <a:r>
              <a:rPr lang="en-AU" dirty="0" err="1"/>
              <a:t>Ilan</a:t>
            </a:r>
            <a:r>
              <a:rPr lang="en-AU" dirty="0"/>
              <a:t> Dar </a:t>
            </a:r>
            <a:r>
              <a:rPr lang="en-AU" dirty="0" err="1"/>
              <a:t>Nimrod</a:t>
            </a:r>
            <a:r>
              <a:rPr lang="en-AU" dirty="0"/>
              <a:t>, Kate Lynch; AUD 423,000; Genetics and Human Agency Project of John Templeton Foundation. </a:t>
            </a:r>
          </a:p>
          <a:p>
            <a:pPr marL="0" indent="0">
              <a:buNone/>
            </a:pPr>
            <a:r>
              <a:rPr lang="en-AU" b="1" dirty="0">
                <a:solidFill>
                  <a:schemeClr val="accent3"/>
                </a:solidFill>
              </a:rPr>
              <a:t>Past Projects</a:t>
            </a:r>
          </a:p>
          <a:p>
            <a:r>
              <a:rPr lang="en-AU" b="1" dirty="0">
                <a:solidFill>
                  <a:schemeClr val="accent3"/>
                </a:solidFill>
              </a:rPr>
              <a:t>Conceptual and </a:t>
            </a:r>
            <a:r>
              <a:rPr lang="en-AU" b="1" dirty="0" err="1">
                <a:solidFill>
                  <a:schemeClr val="accent3"/>
                </a:solidFill>
              </a:rPr>
              <a:t>modeling</a:t>
            </a:r>
            <a:r>
              <a:rPr lang="en-AU" b="1" dirty="0">
                <a:solidFill>
                  <a:schemeClr val="accent3"/>
                </a:solidFill>
              </a:rPr>
              <a:t> tools for non-paradigmatic evolutionary processes (2015–2016)</a:t>
            </a:r>
          </a:p>
          <a:p>
            <a:pPr lvl="1"/>
            <a:r>
              <a:rPr lang="en-AU" dirty="0">
                <a:solidFill>
                  <a:schemeClr val="accent3"/>
                </a:solidFill>
              </a:rPr>
              <a:t>PIs Paul Griffiths, Peter Godfrey-Smith, Paul Rainey; AUD 174,000  Australian Research Council </a:t>
            </a:r>
          </a:p>
          <a:p>
            <a:r>
              <a:rPr lang="en-AU" b="1" dirty="0">
                <a:solidFill>
                  <a:schemeClr val="accent3"/>
                </a:solidFill>
              </a:rPr>
              <a:t>Causal Foundations of Biological Information (2014–2016)</a:t>
            </a:r>
          </a:p>
          <a:p>
            <a:pPr lvl="1"/>
            <a:r>
              <a:rPr lang="en-AU" dirty="0">
                <a:solidFill>
                  <a:schemeClr val="accent3"/>
                </a:solidFill>
              </a:rPr>
              <a:t>PI Paul Griffiths; USD 1,115,000; Templeton World Charity Foundation</a:t>
            </a:r>
          </a:p>
          <a:p>
            <a:endParaRPr lang="en-AU" dirty="0"/>
          </a:p>
          <a:p>
            <a:endParaRPr lang="en-US" dirty="0"/>
          </a:p>
        </p:txBody>
      </p:sp>
      <p:pic>
        <p:nvPicPr>
          <p:cNvPr id="5" name="Picture 2" descr="eam photo">
            <a:extLst>
              <a:ext uri="{FF2B5EF4-FFF2-40B4-BE49-F238E27FC236}">
                <a16:creationId xmlns:a16="http://schemas.microsoft.com/office/drawing/2014/main" id="{B3B76893-C4C4-7547-A84A-2C36099910F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502732" y="2069644"/>
            <a:ext cx="2851068" cy="213830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B8FAC152-9757-3742-9447-9EF3D06A60AD}"/>
              </a:ext>
            </a:extLst>
          </p:cNvPr>
          <p:cNvSpPr>
            <a:spLocks noGrp="1"/>
          </p:cNvSpPr>
          <p:nvPr>
            <p:ph type="dt" sz="half" idx="10"/>
          </p:nvPr>
        </p:nvSpPr>
        <p:spPr/>
        <p:txBody>
          <a:bodyPr/>
          <a:lstStyle/>
          <a:p>
            <a:fld id="{B8F5ED5D-AC29-DC46-9023-90B918A09E32}" type="datetime1">
              <a:rPr lang="en-AU" smtClean="0"/>
              <a:t>8/7/18</a:t>
            </a:fld>
            <a:endParaRPr lang="en-US"/>
          </a:p>
        </p:txBody>
      </p:sp>
      <p:sp>
        <p:nvSpPr>
          <p:cNvPr id="8" name="Footer Placeholder 7">
            <a:extLst>
              <a:ext uri="{FF2B5EF4-FFF2-40B4-BE49-F238E27FC236}">
                <a16:creationId xmlns:a16="http://schemas.microsoft.com/office/drawing/2014/main" id="{EC796D01-1F68-3846-AC96-C2A27D27298B}"/>
              </a:ext>
            </a:extLst>
          </p:cNvPr>
          <p:cNvSpPr>
            <a:spLocks noGrp="1"/>
          </p:cNvSpPr>
          <p:nvPr>
            <p:ph type="ftr" sz="quarter" idx="11"/>
          </p:nvPr>
        </p:nvSpPr>
        <p:spPr/>
        <p:txBody>
          <a:bodyPr/>
          <a:lstStyle/>
          <a:p>
            <a:r>
              <a:rPr lang="en-US"/>
              <a:t>ImmunoConeEpT</a:t>
            </a:r>
          </a:p>
        </p:txBody>
      </p:sp>
      <p:sp>
        <p:nvSpPr>
          <p:cNvPr id="9" name="Slide Number Placeholder 8">
            <a:extLst>
              <a:ext uri="{FF2B5EF4-FFF2-40B4-BE49-F238E27FC236}">
                <a16:creationId xmlns:a16="http://schemas.microsoft.com/office/drawing/2014/main" id="{61C92807-D02B-1742-AA27-5E886BCC8ED5}"/>
              </a:ext>
            </a:extLst>
          </p:cNvPr>
          <p:cNvSpPr>
            <a:spLocks noGrp="1"/>
          </p:cNvSpPr>
          <p:nvPr>
            <p:ph type="sldNum" sz="quarter" idx="12"/>
          </p:nvPr>
        </p:nvSpPr>
        <p:spPr/>
        <p:txBody>
          <a:bodyPr/>
          <a:lstStyle/>
          <a:p>
            <a:fld id="{3167B888-8118-7249-9566-27202AFE6B7A}" type="slidenum">
              <a:rPr lang="en-US" smtClean="0"/>
              <a:t>3</a:t>
            </a:fld>
            <a:endParaRPr lang="en-US"/>
          </a:p>
        </p:txBody>
      </p:sp>
    </p:spTree>
    <p:extLst>
      <p:ext uri="{BB962C8B-B14F-4D97-AF65-F5344CB8AC3E}">
        <p14:creationId xmlns:p14="http://schemas.microsoft.com/office/powerpoint/2010/main" val="399137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7281-B845-6140-8E9D-F63BF7F00A28}"/>
              </a:ext>
            </a:extLst>
          </p:cNvPr>
          <p:cNvSpPr>
            <a:spLocks noGrp="1"/>
          </p:cNvSpPr>
          <p:nvPr>
            <p:ph type="title"/>
          </p:nvPr>
        </p:nvSpPr>
        <p:spPr/>
        <p:txBody>
          <a:bodyPr/>
          <a:lstStyle/>
          <a:p>
            <a:r>
              <a:rPr lang="en-AU" dirty="0"/>
              <a:t>What is an organism, and what is it for?</a:t>
            </a:r>
            <a:endParaRPr lang="en-US" dirty="0"/>
          </a:p>
        </p:txBody>
      </p:sp>
      <p:pic>
        <p:nvPicPr>
          <p:cNvPr id="325640" name="Picture 8" descr="Catania conference 078">
            <a:extLst>
              <a:ext uri="{FF2B5EF4-FFF2-40B4-BE49-F238E27FC236}">
                <a16:creationId xmlns:a16="http://schemas.microsoft.com/office/drawing/2014/main" id="{BA06CF66-9CFF-724B-A1BD-04DC3AC9EF9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797249" y="1825625"/>
            <a:ext cx="2667874" cy="35571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5638" name="Rectangle 6">
            <a:extLst>
              <a:ext uri="{FF2B5EF4-FFF2-40B4-BE49-F238E27FC236}">
                <a16:creationId xmlns:a16="http://schemas.microsoft.com/office/drawing/2014/main" id="{95BF11AD-A877-2242-9245-15B2D242AB8A}"/>
              </a:ext>
            </a:extLst>
          </p:cNvPr>
          <p:cNvSpPr>
            <a:spLocks noGrp="1" noChangeArrowheads="1"/>
          </p:cNvSpPr>
          <p:nvPr>
            <p:ph sz="half" idx="2"/>
          </p:nvPr>
        </p:nvSpPr>
        <p:spPr>
          <a:xfrm>
            <a:off x="5712031" y="1825625"/>
            <a:ext cx="5641769" cy="4351338"/>
          </a:xfrm>
        </p:spPr>
        <p:txBody>
          <a:bodyPr/>
          <a:lstStyle/>
          <a:p>
            <a:pPr marL="0" indent="0">
              <a:lnSpc>
                <a:spcPct val="80000"/>
              </a:lnSpc>
              <a:buNone/>
            </a:pPr>
            <a:r>
              <a:rPr lang="en-GB" altLang="en-US" sz="1800" dirty="0"/>
              <a:t>“Living chunks of matter do not come, just as such, with instructions about what are allowable conditions of operation and what is to count as allowable input. Similarly, they do not come with instructions telling </a:t>
            </a:r>
            <a:r>
              <a:rPr lang="en-GB" altLang="en-US" sz="1800" i="1" dirty="0"/>
              <a:t>[what is]</a:t>
            </a:r>
            <a:r>
              <a:rPr lang="en-GB" altLang="en-US" sz="1800" dirty="0"/>
              <a:t> damage, breakdowns or </a:t>
            </a:r>
            <a:r>
              <a:rPr lang="en-GB" altLang="en-US" sz="1800" dirty="0" err="1"/>
              <a:t>weardowns</a:t>
            </a:r>
            <a:r>
              <a:rPr lang="en-GB" altLang="en-US" sz="1800" dirty="0"/>
              <a:t>. Nor do they come with instructions about which processes…are to count as occurring within and which are irrelevant or accidental to the system.” </a:t>
            </a:r>
          </a:p>
          <a:p>
            <a:pPr marL="0" indent="0">
              <a:lnSpc>
                <a:spcPct val="80000"/>
              </a:lnSpc>
              <a:buNone/>
            </a:pPr>
            <a:r>
              <a:rPr lang="en-GB" altLang="en-US" sz="1800" dirty="0"/>
              <a:t>Ruth G. Millikan 2002, 121</a:t>
            </a:r>
          </a:p>
        </p:txBody>
      </p:sp>
      <p:sp>
        <p:nvSpPr>
          <p:cNvPr id="5" name="Slide Number Placeholder 6">
            <a:extLst>
              <a:ext uri="{FF2B5EF4-FFF2-40B4-BE49-F238E27FC236}">
                <a16:creationId xmlns:a16="http://schemas.microsoft.com/office/drawing/2014/main" id="{987C8DC4-730A-C840-95C1-8967ED215F47}"/>
              </a:ext>
            </a:extLst>
          </p:cNvPr>
          <p:cNvSpPr>
            <a:spLocks noGrp="1"/>
          </p:cNvSpPr>
          <p:nvPr>
            <p:ph type="sldNum" sz="quarter" idx="12"/>
          </p:nvPr>
        </p:nvSpPr>
        <p:spPr/>
        <p:txBody>
          <a:bodyPr/>
          <a:lstStyle/>
          <a:p>
            <a:fld id="{38E43D01-E37C-FE4D-B069-F2DAB8D0305D}" type="slidenum">
              <a:rPr lang="en-AU" altLang="en-US"/>
              <a:pPr/>
              <a:t>4</a:t>
            </a:fld>
            <a:endParaRPr lang="en-AU" altLang="en-US"/>
          </a:p>
        </p:txBody>
      </p:sp>
      <p:sp>
        <p:nvSpPr>
          <p:cNvPr id="3" name="Date Placeholder 2">
            <a:extLst>
              <a:ext uri="{FF2B5EF4-FFF2-40B4-BE49-F238E27FC236}">
                <a16:creationId xmlns:a16="http://schemas.microsoft.com/office/drawing/2014/main" id="{14AB8653-A9AB-F246-9AD8-6FECD05A325E}"/>
              </a:ext>
            </a:extLst>
          </p:cNvPr>
          <p:cNvSpPr>
            <a:spLocks noGrp="1"/>
          </p:cNvSpPr>
          <p:nvPr>
            <p:ph type="dt" sz="half" idx="10"/>
          </p:nvPr>
        </p:nvSpPr>
        <p:spPr/>
        <p:txBody>
          <a:bodyPr/>
          <a:lstStyle/>
          <a:p>
            <a:fld id="{4B47FC7A-C2DB-724D-A305-937966CF5151}" type="datetime1">
              <a:rPr lang="en-AU" smtClean="0"/>
              <a:t>8/7/18</a:t>
            </a:fld>
            <a:endParaRPr lang="en-US"/>
          </a:p>
        </p:txBody>
      </p:sp>
      <p:sp>
        <p:nvSpPr>
          <p:cNvPr id="4" name="Footer Placeholder 3">
            <a:extLst>
              <a:ext uri="{FF2B5EF4-FFF2-40B4-BE49-F238E27FC236}">
                <a16:creationId xmlns:a16="http://schemas.microsoft.com/office/drawing/2014/main" id="{A87C69D8-19FA-814D-AF7E-849F4EA13C97}"/>
              </a:ext>
            </a:extLst>
          </p:cNvPr>
          <p:cNvSpPr>
            <a:spLocks noGrp="1"/>
          </p:cNvSpPr>
          <p:nvPr>
            <p:ph type="ftr" sz="quarter" idx="11"/>
          </p:nvPr>
        </p:nvSpPr>
        <p:spPr/>
        <p:txBody>
          <a:bodyPr/>
          <a:lstStyle/>
          <a:p>
            <a:r>
              <a:rPr lang="en-US"/>
              <a:t>ImmunoConeEpT</a:t>
            </a:r>
          </a:p>
        </p:txBody>
      </p:sp>
    </p:spTree>
    <p:extLst>
      <p:ext uri="{BB962C8B-B14F-4D97-AF65-F5344CB8AC3E}">
        <p14:creationId xmlns:p14="http://schemas.microsoft.com/office/powerpoint/2010/main" val="97129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7281-B845-6140-8E9D-F63BF7F00A28}"/>
              </a:ext>
            </a:extLst>
          </p:cNvPr>
          <p:cNvSpPr>
            <a:spLocks noGrp="1"/>
          </p:cNvSpPr>
          <p:nvPr>
            <p:ph type="title"/>
          </p:nvPr>
        </p:nvSpPr>
        <p:spPr/>
        <p:txBody>
          <a:bodyPr/>
          <a:lstStyle/>
          <a:p>
            <a:r>
              <a:rPr lang="en-AU" dirty="0"/>
              <a:t>What is an organism, and what is it for?</a:t>
            </a:r>
            <a:endParaRPr lang="en-US" dirty="0"/>
          </a:p>
        </p:txBody>
      </p:sp>
      <p:sp>
        <p:nvSpPr>
          <p:cNvPr id="325638" name="Rectangle 6">
            <a:extLst>
              <a:ext uri="{FF2B5EF4-FFF2-40B4-BE49-F238E27FC236}">
                <a16:creationId xmlns:a16="http://schemas.microsoft.com/office/drawing/2014/main" id="{95BF11AD-A877-2242-9245-15B2D242AB8A}"/>
              </a:ext>
            </a:extLst>
          </p:cNvPr>
          <p:cNvSpPr>
            <a:spLocks noGrp="1" noChangeArrowheads="1"/>
          </p:cNvSpPr>
          <p:nvPr>
            <p:ph sz="half" idx="2"/>
          </p:nvPr>
        </p:nvSpPr>
        <p:spPr>
          <a:xfrm>
            <a:off x="4667003" y="1825625"/>
            <a:ext cx="6686797" cy="4351338"/>
          </a:xfrm>
        </p:spPr>
        <p:txBody>
          <a:bodyPr>
            <a:normAutofit/>
          </a:bodyPr>
          <a:lstStyle/>
          <a:p>
            <a:r>
              <a:rPr lang="en-AU" altLang="en-US" dirty="0"/>
              <a:t>Millikan’s question is how we distinguishes </a:t>
            </a:r>
            <a:r>
              <a:rPr lang="en-AU" altLang="en-US" i="1" dirty="0"/>
              <a:t>biological functioning </a:t>
            </a:r>
            <a:r>
              <a:rPr lang="en-AU" altLang="en-US" dirty="0"/>
              <a:t>from other causal processes e.g. the  kangaroo’s digestive system versus its ‘combustion system’</a:t>
            </a:r>
          </a:p>
          <a:p>
            <a:r>
              <a:rPr lang="en-US" altLang="en-US" dirty="0"/>
              <a:t>She argues that biology needs principles to:</a:t>
            </a:r>
          </a:p>
          <a:p>
            <a:pPr lvl="1"/>
            <a:r>
              <a:rPr lang="en-US" altLang="en-US" dirty="0"/>
              <a:t>identify boundary conditions for the operation of a system</a:t>
            </a:r>
          </a:p>
          <a:p>
            <a:pPr lvl="1"/>
            <a:r>
              <a:rPr lang="en-US" altLang="en-US" dirty="0"/>
              <a:t>distinguish variation from pathology</a:t>
            </a:r>
          </a:p>
          <a:p>
            <a:pPr lvl="1"/>
            <a:r>
              <a:rPr lang="en-US" altLang="en-US" dirty="0"/>
              <a:t>delimit the boundaries of a single system</a:t>
            </a:r>
          </a:p>
        </p:txBody>
      </p:sp>
      <p:sp>
        <p:nvSpPr>
          <p:cNvPr id="5" name="Slide Number Placeholder 6">
            <a:extLst>
              <a:ext uri="{FF2B5EF4-FFF2-40B4-BE49-F238E27FC236}">
                <a16:creationId xmlns:a16="http://schemas.microsoft.com/office/drawing/2014/main" id="{987C8DC4-730A-C840-95C1-8967ED215F47}"/>
              </a:ext>
            </a:extLst>
          </p:cNvPr>
          <p:cNvSpPr>
            <a:spLocks noGrp="1"/>
          </p:cNvSpPr>
          <p:nvPr>
            <p:ph type="sldNum" sz="quarter" idx="12"/>
          </p:nvPr>
        </p:nvSpPr>
        <p:spPr/>
        <p:txBody>
          <a:bodyPr/>
          <a:lstStyle/>
          <a:p>
            <a:fld id="{38E43D01-E37C-FE4D-B069-F2DAB8D0305D}" type="slidenum">
              <a:rPr lang="en-AU" altLang="en-US"/>
              <a:pPr/>
              <a:t>5</a:t>
            </a:fld>
            <a:endParaRPr lang="en-AU" altLang="en-US"/>
          </a:p>
        </p:txBody>
      </p:sp>
      <p:pic>
        <p:nvPicPr>
          <p:cNvPr id="6" name="Picture 4">
            <a:extLst>
              <a:ext uri="{FF2B5EF4-FFF2-40B4-BE49-F238E27FC236}">
                <a16:creationId xmlns:a16="http://schemas.microsoft.com/office/drawing/2014/main" id="{D58E4426-16B5-6344-B7FC-EFB7376CE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018" y="4328660"/>
            <a:ext cx="1753039" cy="115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91D80434-3BF0-1E4B-951F-283A5202AC70}"/>
              </a:ext>
            </a:extLst>
          </p:cNvPr>
          <p:cNvPicPr>
            <a:picLocks noChangeAspect="1"/>
          </p:cNvPicPr>
          <p:nvPr/>
        </p:nvPicPr>
        <p:blipFill>
          <a:blip r:embed="rId4"/>
          <a:stretch>
            <a:fillRect/>
          </a:stretch>
        </p:blipFill>
        <p:spPr>
          <a:xfrm>
            <a:off x="1705018" y="1782557"/>
            <a:ext cx="1876422" cy="2170319"/>
          </a:xfrm>
          <a:prstGeom prst="rect">
            <a:avLst/>
          </a:prstGeom>
        </p:spPr>
      </p:pic>
      <p:sp>
        <p:nvSpPr>
          <p:cNvPr id="9" name="Date Placeholder 8">
            <a:extLst>
              <a:ext uri="{FF2B5EF4-FFF2-40B4-BE49-F238E27FC236}">
                <a16:creationId xmlns:a16="http://schemas.microsoft.com/office/drawing/2014/main" id="{F75C7A5E-DFD6-0E41-89A3-422E54E30307}"/>
              </a:ext>
            </a:extLst>
          </p:cNvPr>
          <p:cNvSpPr>
            <a:spLocks noGrp="1"/>
          </p:cNvSpPr>
          <p:nvPr>
            <p:ph type="dt" sz="half" idx="10"/>
          </p:nvPr>
        </p:nvSpPr>
        <p:spPr/>
        <p:txBody>
          <a:bodyPr/>
          <a:lstStyle/>
          <a:p>
            <a:fld id="{74497E6A-3981-D640-AF13-5FF8416F4C72}" type="datetime1">
              <a:rPr lang="en-AU" smtClean="0"/>
              <a:t>8/7/18</a:t>
            </a:fld>
            <a:endParaRPr lang="en-US"/>
          </a:p>
        </p:txBody>
      </p:sp>
      <p:sp>
        <p:nvSpPr>
          <p:cNvPr id="10" name="Footer Placeholder 9">
            <a:extLst>
              <a:ext uri="{FF2B5EF4-FFF2-40B4-BE49-F238E27FC236}">
                <a16:creationId xmlns:a16="http://schemas.microsoft.com/office/drawing/2014/main" id="{AE5C66C6-85AF-B441-B504-3DBA1576B47E}"/>
              </a:ext>
            </a:extLst>
          </p:cNvPr>
          <p:cNvSpPr>
            <a:spLocks noGrp="1"/>
          </p:cNvSpPr>
          <p:nvPr>
            <p:ph type="ftr" sz="quarter" idx="11"/>
          </p:nvPr>
        </p:nvSpPr>
        <p:spPr/>
        <p:txBody>
          <a:bodyPr/>
          <a:lstStyle/>
          <a:p>
            <a:r>
              <a:rPr lang="en-US"/>
              <a:t>ImmunoConeEpT</a:t>
            </a:r>
          </a:p>
        </p:txBody>
      </p:sp>
    </p:spTree>
    <p:extLst>
      <p:ext uri="{BB962C8B-B14F-4D97-AF65-F5344CB8AC3E}">
        <p14:creationId xmlns:p14="http://schemas.microsoft.com/office/powerpoint/2010/main" val="86886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A134-E2FE-6244-B761-43D779702D2B}"/>
              </a:ext>
            </a:extLst>
          </p:cNvPr>
          <p:cNvSpPr>
            <a:spLocks noGrp="1"/>
          </p:cNvSpPr>
          <p:nvPr>
            <p:ph type="title"/>
          </p:nvPr>
        </p:nvSpPr>
        <p:spPr/>
        <p:txBody>
          <a:bodyPr/>
          <a:lstStyle/>
          <a:p>
            <a:r>
              <a:rPr lang="en-AU" dirty="0"/>
              <a:t>What it is, and what is it for, is not obvious</a:t>
            </a:r>
            <a:endParaRPr lang="en-US" dirty="0"/>
          </a:p>
        </p:txBody>
      </p:sp>
      <p:pic>
        <p:nvPicPr>
          <p:cNvPr id="379918" name="Picture 14" descr="sperm_2">
            <a:extLst>
              <a:ext uri="{FF2B5EF4-FFF2-40B4-BE49-F238E27FC236}">
                <a16:creationId xmlns:a16="http://schemas.microsoft.com/office/drawing/2014/main" id="{4E404240-5F67-A44D-A04A-C255730A6CD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2286000" y="2870994"/>
            <a:ext cx="2286000" cy="226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9912" name="Picture 8" descr="leeuwenhoeksperm">
            <a:extLst>
              <a:ext uri="{FF2B5EF4-FFF2-40B4-BE49-F238E27FC236}">
                <a16:creationId xmlns:a16="http://schemas.microsoft.com/office/drawing/2014/main" id="{0BD7B7CF-0E77-4649-87D3-05218276D65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a:xfrm>
            <a:off x="5913664" y="2185194"/>
            <a:ext cx="3492500" cy="363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Slide Number Placeholder 6">
            <a:extLst>
              <a:ext uri="{FF2B5EF4-FFF2-40B4-BE49-F238E27FC236}">
                <a16:creationId xmlns:a16="http://schemas.microsoft.com/office/drawing/2014/main" id="{768B7A54-ABB3-CF44-B52E-BB920E3F5C4B}"/>
              </a:ext>
            </a:extLst>
          </p:cNvPr>
          <p:cNvSpPr>
            <a:spLocks noGrp="1"/>
          </p:cNvSpPr>
          <p:nvPr>
            <p:ph type="sldNum" sz="quarter" idx="12"/>
          </p:nvPr>
        </p:nvSpPr>
        <p:spPr/>
        <p:txBody>
          <a:bodyPr/>
          <a:lstStyle/>
          <a:p>
            <a:fld id="{555D1A72-47E4-5D46-8BB1-FEA7F1BFFE84}" type="slidenum">
              <a:rPr lang="en-AU" altLang="en-US"/>
              <a:pPr/>
              <a:t>6</a:t>
            </a:fld>
            <a:endParaRPr lang="en-AU" altLang="en-US"/>
          </a:p>
        </p:txBody>
      </p:sp>
      <p:sp>
        <p:nvSpPr>
          <p:cNvPr id="3" name="Date Placeholder 2">
            <a:extLst>
              <a:ext uri="{FF2B5EF4-FFF2-40B4-BE49-F238E27FC236}">
                <a16:creationId xmlns:a16="http://schemas.microsoft.com/office/drawing/2014/main" id="{5344BD1F-E916-BB4B-982F-68685BFDC385}"/>
              </a:ext>
            </a:extLst>
          </p:cNvPr>
          <p:cNvSpPr>
            <a:spLocks noGrp="1"/>
          </p:cNvSpPr>
          <p:nvPr>
            <p:ph type="dt" sz="half" idx="10"/>
          </p:nvPr>
        </p:nvSpPr>
        <p:spPr/>
        <p:txBody>
          <a:bodyPr/>
          <a:lstStyle/>
          <a:p>
            <a:fld id="{7C9843A5-1CDA-9F40-B7B3-C730FAF86EE7}" type="datetime1">
              <a:rPr lang="en-AU" smtClean="0"/>
              <a:t>8/7/18</a:t>
            </a:fld>
            <a:endParaRPr lang="en-US"/>
          </a:p>
        </p:txBody>
      </p:sp>
      <p:sp>
        <p:nvSpPr>
          <p:cNvPr id="4" name="Footer Placeholder 3">
            <a:extLst>
              <a:ext uri="{FF2B5EF4-FFF2-40B4-BE49-F238E27FC236}">
                <a16:creationId xmlns:a16="http://schemas.microsoft.com/office/drawing/2014/main" id="{DD4D3109-7062-704D-9A69-3EA3C6EE4DD0}"/>
              </a:ext>
            </a:extLst>
          </p:cNvPr>
          <p:cNvSpPr>
            <a:spLocks noGrp="1"/>
          </p:cNvSpPr>
          <p:nvPr>
            <p:ph type="ftr" sz="quarter" idx="11"/>
          </p:nvPr>
        </p:nvSpPr>
        <p:spPr/>
        <p:txBody>
          <a:bodyPr/>
          <a:lstStyle/>
          <a:p>
            <a:r>
              <a:rPr lang="en-US"/>
              <a:t>ImmunoConeEpT</a:t>
            </a:r>
          </a:p>
        </p:txBody>
      </p:sp>
    </p:spTree>
    <p:extLst>
      <p:ext uri="{BB962C8B-B14F-4D97-AF65-F5344CB8AC3E}">
        <p14:creationId xmlns:p14="http://schemas.microsoft.com/office/powerpoint/2010/main" val="398788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cs typeface="Helvetica"/>
              </a:rPr>
              <a:t>How does this affect philosophy of medicine?</a:t>
            </a:r>
          </a:p>
        </p:txBody>
      </p:sp>
      <p:sp>
        <p:nvSpPr>
          <p:cNvPr id="4" name="Oval 3"/>
          <p:cNvSpPr/>
          <p:nvPr/>
        </p:nvSpPr>
        <p:spPr>
          <a:xfrm>
            <a:off x="2516684" y="1591320"/>
            <a:ext cx="4569265" cy="446737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5" name="Oval 4"/>
          <p:cNvSpPr/>
          <p:nvPr/>
        </p:nvSpPr>
        <p:spPr>
          <a:xfrm>
            <a:off x="5092398" y="1591320"/>
            <a:ext cx="4665034" cy="44673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TextBox 6"/>
          <p:cNvSpPr txBox="1"/>
          <p:nvPr/>
        </p:nvSpPr>
        <p:spPr>
          <a:xfrm>
            <a:off x="882298" y="1988347"/>
            <a:ext cx="1948162" cy="584775"/>
          </a:xfrm>
          <a:prstGeom prst="rect">
            <a:avLst/>
          </a:prstGeom>
          <a:noFill/>
        </p:spPr>
        <p:txBody>
          <a:bodyPr wrap="none" rtlCol="0">
            <a:spAutoFit/>
          </a:bodyPr>
          <a:lstStyle/>
          <a:p>
            <a:r>
              <a:rPr lang="en-US" sz="3200" dirty="0">
                <a:solidFill>
                  <a:schemeClr val="accent6">
                    <a:lumMod val="40000"/>
                    <a:lumOff val="60000"/>
                  </a:schemeClr>
                </a:solidFill>
              </a:rPr>
              <a:t>Normative</a:t>
            </a:r>
          </a:p>
        </p:txBody>
      </p:sp>
      <p:sp>
        <p:nvSpPr>
          <p:cNvPr id="8" name="TextBox 7"/>
          <p:cNvSpPr txBox="1"/>
          <p:nvPr/>
        </p:nvSpPr>
        <p:spPr>
          <a:xfrm>
            <a:off x="9347887" y="1984445"/>
            <a:ext cx="1422825" cy="584775"/>
          </a:xfrm>
          <a:prstGeom prst="rect">
            <a:avLst/>
          </a:prstGeom>
          <a:noFill/>
        </p:spPr>
        <p:txBody>
          <a:bodyPr wrap="none" rtlCol="0">
            <a:spAutoFit/>
          </a:bodyPr>
          <a:lstStyle/>
          <a:p>
            <a:r>
              <a:rPr lang="en-US" sz="3200" dirty="0">
                <a:solidFill>
                  <a:schemeClr val="accent3">
                    <a:lumMod val="60000"/>
                    <a:lumOff val="40000"/>
                  </a:schemeClr>
                </a:solidFill>
              </a:rPr>
              <a:t>Natural</a:t>
            </a:r>
          </a:p>
        </p:txBody>
      </p:sp>
      <p:sp>
        <p:nvSpPr>
          <p:cNvPr id="10" name="Footer Placeholder 9"/>
          <p:cNvSpPr>
            <a:spLocks noGrp="1"/>
          </p:cNvSpPr>
          <p:nvPr>
            <p:ph type="ftr" sz="quarter" idx="11"/>
          </p:nvPr>
        </p:nvSpPr>
        <p:spPr/>
        <p:txBody>
          <a:bodyPr/>
          <a:lstStyle/>
          <a:p>
            <a:r>
              <a:rPr lang="en-US"/>
              <a:t>ImmunoConeEpT</a:t>
            </a:r>
            <a:endParaRPr lang="en-US" dirty="0"/>
          </a:p>
        </p:txBody>
      </p:sp>
      <p:sp>
        <p:nvSpPr>
          <p:cNvPr id="3" name="Date Placeholder 2"/>
          <p:cNvSpPr>
            <a:spLocks noGrp="1"/>
          </p:cNvSpPr>
          <p:nvPr>
            <p:ph type="dt" sz="half" idx="10"/>
          </p:nvPr>
        </p:nvSpPr>
        <p:spPr/>
        <p:txBody>
          <a:bodyPr/>
          <a:lstStyle/>
          <a:p>
            <a:fld id="{164DE341-1F45-3743-A912-B7ED69A03C55}" type="datetime1">
              <a:rPr lang="en-AU" smtClean="0"/>
              <a:t>8/7/18</a:t>
            </a:fld>
            <a:endParaRPr lang="en-US" dirty="0"/>
          </a:p>
        </p:txBody>
      </p:sp>
      <p:pic>
        <p:nvPicPr>
          <p:cNvPr id="24" name="Content Placeholder 8" descr="Canguilhem.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l="5469" r="5469"/>
          <a:stretch>
            <a:fillRect/>
          </a:stretch>
        </p:blipFill>
        <p:spPr>
          <a:xfrm flipH="1">
            <a:off x="4361486" y="2982411"/>
            <a:ext cx="441173" cy="495352"/>
          </a:xfrm>
          <a:prstGeom prst="rect">
            <a:avLst/>
          </a:prstGeom>
        </p:spPr>
      </p:pic>
      <p:pic>
        <p:nvPicPr>
          <p:cNvPr id="25" name="Picture 24" descr="boorse-european-conferences-imag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6502" y="3501127"/>
            <a:ext cx="815010" cy="489449"/>
          </a:xfrm>
          <a:prstGeom prst="rect">
            <a:avLst/>
          </a:prstGeom>
        </p:spPr>
      </p:pic>
      <p:pic>
        <p:nvPicPr>
          <p:cNvPr id="26" name="Picture 25" descr="140570863780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6050" y="2990297"/>
            <a:ext cx="365600" cy="487467"/>
          </a:xfrm>
          <a:prstGeom prst="rect">
            <a:avLst/>
          </a:prstGeom>
        </p:spPr>
      </p:pic>
      <p:pic>
        <p:nvPicPr>
          <p:cNvPr id="27" name="Content Placeholder 15" descr="s200_karen.neander.jpg"/>
          <p:cNvPicPr>
            <a:picLocks noGrp="1" noChangeAspect="1"/>
          </p:cNvPicPr>
          <p:nvPr>
            <p:ph sz="half" idx="4294967295"/>
          </p:nvPr>
        </p:nvPicPr>
        <p:blipFill>
          <a:blip r:embed="rId6">
            <a:extLst>
              <a:ext uri="{28A0092B-C50C-407E-A947-70E740481C1C}">
                <a14:useLocalDpi xmlns:a14="http://schemas.microsoft.com/office/drawing/2010/main" val="0"/>
              </a:ext>
            </a:extLst>
          </a:blip>
          <a:srcRect l="5384" r="5384"/>
          <a:stretch>
            <a:fillRect/>
          </a:stretch>
        </p:blipFill>
        <p:spPr>
          <a:xfrm>
            <a:off x="5953278" y="4134105"/>
            <a:ext cx="436744" cy="489449"/>
          </a:xfrm>
          <a:prstGeom prst="rect">
            <a:avLst/>
          </a:prstGeom>
        </p:spPr>
      </p:pic>
      <p:pic>
        <p:nvPicPr>
          <p:cNvPr id="28" name="Picture 27" descr="s200_shane.glacki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8115" y="4378829"/>
            <a:ext cx="493370" cy="493370"/>
          </a:xfrm>
          <a:prstGeom prst="rect">
            <a:avLst/>
          </a:prstGeom>
        </p:spPr>
      </p:pic>
      <p:sp>
        <p:nvSpPr>
          <p:cNvPr id="6" name="Slide Number Placeholder 5"/>
          <p:cNvSpPr>
            <a:spLocks noGrp="1"/>
          </p:cNvSpPr>
          <p:nvPr>
            <p:ph type="sldNum" sz="quarter" idx="12"/>
          </p:nvPr>
        </p:nvSpPr>
        <p:spPr/>
        <p:txBody>
          <a:bodyPr/>
          <a:lstStyle/>
          <a:p>
            <a:fld id="{DBEE92D9-3ADA-DE48-959B-8BD856D07604}" type="slidenum">
              <a:rPr lang="en-US" smtClean="0"/>
              <a:t>7</a:t>
            </a:fld>
            <a:endParaRPr lang="en-US" dirty="0"/>
          </a:p>
        </p:txBody>
      </p:sp>
    </p:spTree>
    <p:extLst>
      <p:ext uri="{BB962C8B-B14F-4D97-AF65-F5344CB8AC3E}">
        <p14:creationId xmlns:p14="http://schemas.microsoft.com/office/powerpoint/2010/main" val="351451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2F4F-B201-2042-B502-6123E4087573}"/>
              </a:ext>
            </a:extLst>
          </p:cNvPr>
          <p:cNvSpPr>
            <a:spLocks noGrp="1"/>
          </p:cNvSpPr>
          <p:nvPr>
            <p:ph type="title"/>
          </p:nvPr>
        </p:nvSpPr>
        <p:spPr/>
        <p:txBody>
          <a:bodyPr/>
          <a:lstStyle/>
          <a:p>
            <a:r>
              <a:rPr lang="en-US" dirty="0"/>
              <a:t>Neo-Aristotelianism</a:t>
            </a:r>
          </a:p>
        </p:txBody>
      </p:sp>
      <p:sp>
        <p:nvSpPr>
          <p:cNvPr id="3" name="Content Placeholder 2">
            <a:extLst>
              <a:ext uri="{FF2B5EF4-FFF2-40B4-BE49-F238E27FC236}">
                <a16:creationId xmlns:a16="http://schemas.microsoft.com/office/drawing/2014/main" id="{EB7D77A9-4569-C846-A8D4-7E90191BED21}"/>
              </a:ext>
            </a:extLst>
          </p:cNvPr>
          <p:cNvSpPr>
            <a:spLocks noGrp="1"/>
          </p:cNvSpPr>
          <p:nvPr>
            <p:ph sz="half" idx="1"/>
          </p:nvPr>
        </p:nvSpPr>
        <p:spPr>
          <a:xfrm>
            <a:off x="838199" y="1825625"/>
            <a:ext cx="7086601" cy="4351338"/>
          </a:xfrm>
        </p:spPr>
        <p:txBody>
          <a:bodyPr>
            <a:normAutofit/>
          </a:bodyPr>
          <a:lstStyle/>
          <a:p>
            <a:r>
              <a:rPr lang="en-AU" dirty="0">
                <a:effectLst/>
              </a:rPr>
              <a:t>Surprisingly, a popular response to these issues in philosophy of medicine is to revive Aristotelian metaphysics</a:t>
            </a:r>
          </a:p>
          <a:p>
            <a:r>
              <a:rPr lang="en-AU" dirty="0" err="1"/>
              <a:t>Megone</a:t>
            </a:r>
            <a:r>
              <a:rPr lang="en-AU" dirty="0"/>
              <a:t> “the essential properties that make a member of a natural kind the kind of thing that it is are those potentialities that a good member of the kind realizes.” (1998 p. 195, see also 2000, 2007)</a:t>
            </a:r>
          </a:p>
          <a:p>
            <a:r>
              <a:rPr lang="en-AU" dirty="0"/>
              <a:t>The problem with this is simply that Aristotelian essences </a:t>
            </a:r>
            <a:r>
              <a:rPr lang="en-AU" i="1" dirty="0"/>
              <a:t>do not exist</a:t>
            </a:r>
            <a:endParaRPr lang="en-AU" dirty="0"/>
          </a:p>
          <a:p>
            <a:endParaRPr lang="en-AU" dirty="0">
              <a:effectLst/>
            </a:endParaRPr>
          </a:p>
          <a:p>
            <a:endParaRPr lang="en-AU" dirty="0"/>
          </a:p>
          <a:p>
            <a:endParaRPr lang="en-AU" dirty="0">
              <a:effectLst/>
            </a:endParaRPr>
          </a:p>
          <a:p>
            <a:endParaRPr lang="en-AU" dirty="0"/>
          </a:p>
          <a:p>
            <a:endParaRPr lang="en-AU" dirty="0">
              <a:effectLst/>
            </a:endParaRPr>
          </a:p>
        </p:txBody>
      </p:sp>
      <p:pic>
        <p:nvPicPr>
          <p:cNvPr id="6" name="Content Placeholder 5">
            <a:extLst>
              <a:ext uri="{FF2B5EF4-FFF2-40B4-BE49-F238E27FC236}">
                <a16:creationId xmlns:a16="http://schemas.microsoft.com/office/drawing/2014/main" id="{5CAEBFB0-012A-A840-B4DD-7D75C97295AF}"/>
              </a:ext>
            </a:extLst>
          </p:cNvPr>
          <p:cNvPicPr>
            <a:picLocks noGrp="1" noChangeAspect="1"/>
          </p:cNvPicPr>
          <p:nvPr>
            <p:ph sz="half" idx="2"/>
          </p:nvPr>
        </p:nvPicPr>
        <p:blipFill>
          <a:blip r:embed="rId3"/>
          <a:stretch>
            <a:fillRect/>
          </a:stretch>
        </p:blipFill>
        <p:spPr>
          <a:xfrm>
            <a:off x="8765000" y="1172482"/>
            <a:ext cx="2436213" cy="3040688"/>
          </a:xfrm>
        </p:spPr>
      </p:pic>
      <p:pic>
        <p:nvPicPr>
          <p:cNvPr id="8" name="Picture 7">
            <a:extLst>
              <a:ext uri="{FF2B5EF4-FFF2-40B4-BE49-F238E27FC236}">
                <a16:creationId xmlns:a16="http://schemas.microsoft.com/office/drawing/2014/main" id="{0E6921A5-C9FC-DA41-A5E9-83FF052F5B79}"/>
              </a:ext>
            </a:extLst>
          </p:cNvPr>
          <p:cNvPicPr>
            <a:picLocks noChangeAspect="1"/>
          </p:cNvPicPr>
          <p:nvPr/>
        </p:nvPicPr>
        <p:blipFill>
          <a:blip r:embed="rId4"/>
          <a:stretch>
            <a:fillRect/>
          </a:stretch>
        </p:blipFill>
        <p:spPr>
          <a:xfrm>
            <a:off x="8389257" y="4493157"/>
            <a:ext cx="3187700" cy="1402363"/>
          </a:xfrm>
          <a:prstGeom prst="rect">
            <a:avLst/>
          </a:prstGeom>
        </p:spPr>
      </p:pic>
      <p:sp>
        <p:nvSpPr>
          <p:cNvPr id="9" name="Date Placeholder 8">
            <a:extLst>
              <a:ext uri="{FF2B5EF4-FFF2-40B4-BE49-F238E27FC236}">
                <a16:creationId xmlns:a16="http://schemas.microsoft.com/office/drawing/2014/main" id="{61D42678-ADBE-7A49-B507-543CFED70049}"/>
              </a:ext>
            </a:extLst>
          </p:cNvPr>
          <p:cNvSpPr>
            <a:spLocks noGrp="1"/>
          </p:cNvSpPr>
          <p:nvPr>
            <p:ph type="dt" sz="half" idx="10"/>
          </p:nvPr>
        </p:nvSpPr>
        <p:spPr/>
        <p:txBody>
          <a:bodyPr/>
          <a:lstStyle/>
          <a:p>
            <a:fld id="{D1515AB5-63B3-8E48-914E-52AC893AE2F1}" type="datetime1">
              <a:rPr lang="en-AU" smtClean="0"/>
              <a:t>8/7/18</a:t>
            </a:fld>
            <a:endParaRPr lang="en-US"/>
          </a:p>
        </p:txBody>
      </p:sp>
      <p:sp>
        <p:nvSpPr>
          <p:cNvPr id="10" name="Footer Placeholder 9">
            <a:extLst>
              <a:ext uri="{FF2B5EF4-FFF2-40B4-BE49-F238E27FC236}">
                <a16:creationId xmlns:a16="http://schemas.microsoft.com/office/drawing/2014/main" id="{A4144330-9150-5E43-8ED9-9E46973D2ADD}"/>
              </a:ext>
            </a:extLst>
          </p:cNvPr>
          <p:cNvSpPr>
            <a:spLocks noGrp="1"/>
          </p:cNvSpPr>
          <p:nvPr>
            <p:ph type="ftr" sz="quarter" idx="11"/>
          </p:nvPr>
        </p:nvSpPr>
        <p:spPr/>
        <p:txBody>
          <a:bodyPr/>
          <a:lstStyle/>
          <a:p>
            <a:r>
              <a:rPr lang="en-US"/>
              <a:t>ImmunoConeEpT</a:t>
            </a:r>
          </a:p>
        </p:txBody>
      </p:sp>
      <p:sp>
        <p:nvSpPr>
          <p:cNvPr id="11" name="Slide Number Placeholder 10">
            <a:extLst>
              <a:ext uri="{FF2B5EF4-FFF2-40B4-BE49-F238E27FC236}">
                <a16:creationId xmlns:a16="http://schemas.microsoft.com/office/drawing/2014/main" id="{D6E9B186-7D95-E641-B008-035FF16DDFCF}"/>
              </a:ext>
            </a:extLst>
          </p:cNvPr>
          <p:cNvSpPr>
            <a:spLocks noGrp="1"/>
          </p:cNvSpPr>
          <p:nvPr>
            <p:ph type="sldNum" sz="quarter" idx="12"/>
          </p:nvPr>
        </p:nvSpPr>
        <p:spPr/>
        <p:txBody>
          <a:bodyPr/>
          <a:lstStyle/>
          <a:p>
            <a:fld id="{3167B888-8118-7249-9566-27202AFE6B7A}" type="slidenum">
              <a:rPr lang="en-US" smtClean="0"/>
              <a:t>8</a:t>
            </a:fld>
            <a:endParaRPr lang="en-US"/>
          </a:p>
        </p:txBody>
      </p:sp>
    </p:spTree>
    <p:extLst>
      <p:ext uri="{BB962C8B-B14F-4D97-AF65-F5344CB8AC3E}">
        <p14:creationId xmlns:p14="http://schemas.microsoft.com/office/powerpoint/2010/main" val="1341784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4" name="Rectangle 4">
            <a:extLst>
              <a:ext uri="{FF2B5EF4-FFF2-40B4-BE49-F238E27FC236}">
                <a16:creationId xmlns:a16="http://schemas.microsoft.com/office/drawing/2014/main" id="{4E42A327-73F1-D44A-ABAC-CC698DA23642}"/>
              </a:ext>
            </a:extLst>
          </p:cNvPr>
          <p:cNvSpPr>
            <a:spLocks noGrp="1" noChangeArrowheads="1"/>
          </p:cNvSpPr>
          <p:nvPr>
            <p:ph type="title"/>
          </p:nvPr>
        </p:nvSpPr>
        <p:spPr/>
        <p:txBody>
          <a:bodyPr/>
          <a:lstStyle/>
          <a:p>
            <a:r>
              <a:rPr lang="en-US" altLang="en-US" sz="4000" dirty="0"/>
              <a:t>What is an organism and what is it for? #2</a:t>
            </a:r>
          </a:p>
        </p:txBody>
      </p:sp>
      <p:sp>
        <p:nvSpPr>
          <p:cNvPr id="322565" name="Rectangle 5">
            <a:extLst>
              <a:ext uri="{FF2B5EF4-FFF2-40B4-BE49-F238E27FC236}">
                <a16:creationId xmlns:a16="http://schemas.microsoft.com/office/drawing/2014/main" id="{7AAC8E70-AA78-C640-AAC0-DA0ADE957FC3}"/>
              </a:ext>
            </a:extLst>
          </p:cNvPr>
          <p:cNvSpPr>
            <a:spLocks noGrp="1" noChangeArrowheads="1"/>
          </p:cNvSpPr>
          <p:nvPr>
            <p:ph sz="half" idx="1"/>
          </p:nvPr>
        </p:nvSpPr>
        <p:spPr/>
        <p:txBody>
          <a:bodyPr>
            <a:normAutofit fontScale="92500" lnSpcReduction="10000"/>
          </a:bodyPr>
          <a:lstStyle/>
          <a:p>
            <a:r>
              <a:rPr lang="en-US" altLang="en-US" sz="2400" dirty="0"/>
              <a:t>There is a naturalistic alternative to neo-Aristotelianism- an account of both what an organism is and of the </a:t>
            </a:r>
            <a:r>
              <a:rPr lang="en-US" altLang="en-US" sz="2400" i="1" dirty="0"/>
              <a:t>telos (</a:t>
            </a:r>
            <a:r>
              <a:rPr lang="en-US" altLang="en-US" sz="2400" i="1" dirty="0" err="1"/>
              <a:t>finalité</a:t>
            </a:r>
            <a:r>
              <a:rPr lang="en-US" altLang="en-US" sz="2400" i="1" dirty="0"/>
              <a:t>) </a:t>
            </a:r>
            <a:r>
              <a:rPr lang="en-US" altLang="en-US" sz="2400" dirty="0"/>
              <a:t>of biological </a:t>
            </a:r>
            <a:r>
              <a:rPr lang="en-US" altLang="en-US" sz="2400" dirty="0" err="1"/>
              <a:t>organisation</a:t>
            </a:r>
            <a:endParaRPr lang="en-US" altLang="en-US" sz="2400" dirty="0"/>
          </a:p>
          <a:p>
            <a:r>
              <a:rPr lang="en-US" altLang="en-US" sz="2400" dirty="0"/>
              <a:t>Organisms are </a:t>
            </a:r>
            <a:r>
              <a:rPr lang="en-US" altLang="en-US" sz="2400" i="1" dirty="0"/>
              <a:t>self-reproducing systems</a:t>
            </a:r>
          </a:p>
          <a:p>
            <a:r>
              <a:rPr lang="en-US" altLang="en-US" sz="2400" dirty="0"/>
              <a:t>Functions (or parts and processes) as contributions to self-reproduction of an overall system</a:t>
            </a:r>
          </a:p>
          <a:p>
            <a:r>
              <a:rPr lang="en-US" altLang="en-US" sz="2400" dirty="0"/>
              <a:t>This approach focuses on processes that are autocatalytic or involve some kind of metabolic closure </a:t>
            </a:r>
          </a:p>
          <a:p>
            <a:r>
              <a:rPr lang="en-US" altLang="en-US" sz="2400" dirty="0"/>
              <a:t>The approach is part of a larger program to characterize life (</a:t>
            </a:r>
            <a:r>
              <a:rPr lang="en-US" altLang="en-US" sz="2400" dirty="0" err="1"/>
              <a:t>Letelier</a:t>
            </a:r>
            <a:r>
              <a:rPr lang="en-US" altLang="en-US" sz="2400" dirty="0"/>
              <a:t> et al 2011)</a:t>
            </a:r>
          </a:p>
        </p:txBody>
      </p:sp>
      <p:pic>
        <p:nvPicPr>
          <p:cNvPr id="4" name="Content Placeholder 3">
            <a:extLst>
              <a:ext uri="{FF2B5EF4-FFF2-40B4-BE49-F238E27FC236}">
                <a16:creationId xmlns:a16="http://schemas.microsoft.com/office/drawing/2014/main" id="{93B36D1A-F459-2F4F-8226-C8C0AEFC8CC4}"/>
              </a:ext>
            </a:extLst>
          </p:cNvPr>
          <p:cNvPicPr>
            <a:picLocks noGrp="1" noChangeAspect="1"/>
          </p:cNvPicPr>
          <p:nvPr>
            <p:ph sz="half" idx="2"/>
          </p:nvPr>
        </p:nvPicPr>
        <p:blipFill>
          <a:blip r:embed="rId3"/>
          <a:stretch>
            <a:fillRect/>
          </a:stretch>
        </p:blipFill>
        <p:spPr>
          <a:xfrm>
            <a:off x="7431313" y="1870075"/>
            <a:ext cx="3762829" cy="2608547"/>
          </a:xfrm>
        </p:spPr>
      </p:pic>
      <p:sp>
        <p:nvSpPr>
          <p:cNvPr id="6" name="Slide Number Placeholder 5">
            <a:extLst>
              <a:ext uri="{FF2B5EF4-FFF2-40B4-BE49-F238E27FC236}">
                <a16:creationId xmlns:a16="http://schemas.microsoft.com/office/drawing/2014/main" id="{0E1CD98B-10C1-0944-A8B3-23C3457EF1D7}"/>
              </a:ext>
            </a:extLst>
          </p:cNvPr>
          <p:cNvSpPr>
            <a:spLocks noGrp="1"/>
          </p:cNvSpPr>
          <p:nvPr>
            <p:ph type="sldNum" sz="quarter" idx="12"/>
          </p:nvPr>
        </p:nvSpPr>
        <p:spPr/>
        <p:txBody>
          <a:bodyPr/>
          <a:lstStyle/>
          <a:p>
            <a:fld id="{E2A266DC-7D0C-DB4F-8AA9-102528A5CB64}" type="slidenum">
              <a:rPr lang="en-AU" altLang="en-US"/>
              <a:pPr/>
              <a:t>9</a:t>
            </a:fld>
            <a:endParaRPr lang="en-AU" altLang="en-US"/>
          </a:p>
        </p:txBody>
      </p:sp>
      <p:sp>
        <p:nvSpPr>
          <p:cNvPr id="5" name="Date Placeholder 4">
            <a:extLst>
              <a:ext uri="{FF2B5EF4-FFF2-40B4-BE49-F238E27FC236}">
                <a16:creationId xmlns:a16="http://schemas.microsoft.com/office/drawing/2014/main" id="{5BD81B87-897C-714D-8D64-C476B8B0D2D1}"/>
              </a:ext>
            </a:extLst>
          </p:cNvPr>
          <p:cNvSpPr>
            <a:spLocks noGrp="1"/>
          </p:cNvSpPr>
          <p:nvPr>
            <p:ph type="dt" sz="half" idx="10"/>
          </p:nvPr>
        </p:nvSpPr>
        <p:spPr/>
        <p:txBody>
          <a:bodyPr/>
          <a:lstStyle/>
          <a:p>
            <a:fld id="{07C68AAC-C2D4-D041-8D5F-219781C70692}" type="datetime1">
              <a:rPr lang="en-AU" smtClean="0"/>
              <a:t>8/7/18</a:t>
            </a:fld>
            <a:endParaRPr lang="en-US"/>
          </a:p>
        </p:txBody>
      </p:sp>
      <p:sp>
        <p:nvSpPr>
          <p:cNvPr id="7" name="Footer Placeholder 6">
            <a:extLst>
              <a:ext uri="{FF2B5EF4-FFF2-40B4-BE49-F238E27FC236}">
                <a16:creationId xmlns:a16="http://schemas.microsoft.com/office/drawing/2014/main" id="{80563479-86AF-C84D-9B25-F07CD288C8D6}"/>
              </a:ext>
            </a:extLst>
          </p:cNvPr>
          <p:cNvSpPr>
            <a:spLocks noGrp="1"/>
          </p:cNvSpPr>
          <p:nvPr>
            <p:ph type="ftr" sz="quarter" idx="11"/>
          </p:nvPr>
        </p:nvSpPr>
        <p:spPr/>
        <p:txBody>
          <a:bodyPr/>
          <a:lstStyle/>
          <a:p>
            <a:r>
              <a:rPr lang="en-US"/>
              <a:t>ImmunoConeEpT</a:t>
            </a:r>
          </a:p>
        </p:txBody>
      </p:sp>
    </p:spTree>
    <p:extLst>
      <p:ext uri="{BB962C8B-B14F-4D97-AF65-F5344CB8AC3E}">
        <p14:creationId xmlns:p14="http://schemas.microsoft.com/office/powerpoint/2010/main" val="3234095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2881</Words>
  <Application>Microsoft Macintosh PowerPoint</Application>
  <PresentationFormat>Grand écran</PresentationFormat>
  <Paragraphs>189</Paragraphs>
  <Slides>16</Slides>
  <Notes>16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Helvetica</vt:lpstr>
      <vt:lpstr>Wingdings</vt:lpstr>
      <vt:lpstr>Office Theme</vt:lpstr>
      <vt:lpstr>What is an organism, and what is it for?  Neo-Aristotelian, Darwinian and post-Hamilton perspectives</vt:lpstr>
      <vt:lpstr>Présentation PowerPoint</vt:lpstr>
      <vt:lpstr>Theory and Methods in Bioscience Group</vt:lpstr>
      <vt:lpstr>What is an organism, and what is it for?</vt:lpstr>
      <vt:lpstr>What is an organism, and what is it for?</vt:lpstr>
      <vt:lpstr>What it is, and what is it for, is not obvious</vt:lpstr>
      <vt:lpstr>How does this affect philosophy of medicine?</vt:lpstr>
      <vt:lpstr>Neo-Aristotelianism</vt:lpstr>
      <vt:lpstr>What is an organism and what is it for? #2</vt:lpstr>
      <vt:lpstr>What is an organism and what is it for? #2</vt:lpstr>
      <vt:lpstr>What is an organism and what is it for? #3</vt:lpstr>
      <vt:lpstr>Self-reproduction across generations</vt:lpstr>
      <vt:lpstr>When self-reproduction is maladaptive</vt:lpstr>
      <vt:lpstr>Not self-reproduction, but maximum representation in future populations</vt:lpstr>
      <vt:lpstr>Life history theory as a theory of the organism</vt:lpstr>
      <vt:lpstr>Acknowledgments</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an organism, and what is it for?  Neo-Aristotelian, Darwinian and post-Hamilton perspectives</dc:title>
  <dc:creator>Paul Griffiths</dc:creator>
  <cp:lastModifiedBy>Thomas Pradeu</cp:lastModifiedBy>
  <cp:revision>34</cp:revision>
  <dcterms:created xsi:type="dcterms:W3CDTF">2018-07-01T10:40:55Z</dcterms:created>
  <dcterms:modified xsi:type="dcterms:W3CDTF">2018-07-08T18:24:56Z</dcterms:modified>
</cp:coreProperties>
</file>